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FFFF66"/>
    <a:srgbClr val="FF0000"/>
    <a:srgbClr val="1C1C1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21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2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36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9EFA-D2F2-4000-B3C7-46F114B1C90D}" type="datetimeFigureOut">
              <a:rPr lang="en-US" smtClean="0"/>
              <a:pPr/>
              <a:t>5/8/2010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DB13DC-C9B4-481A-AF41-32B6129C7E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9EFA-D2F2-4000-B3C7-46F114B1C90D}" type="datetimeFigureOut">
              <a:rPr lang="en-US" smtClean="0"/>
              <a:pPr/>
              <a:t>5/8/2010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DB13DC-C9B4-481A-AF41-32B6129C7E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9EFA-D2F2-4000-B3C7-46F114B1C90D}" type="datetimeFigureOut">
              <a:rPr lang="en-US" smtClean="0"/>
              <a:pPr/>
              <a:t>5/8/2010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DB13DC-C9B4-481A-AF41-32B6129C7E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9EFA-D2F2-4000-B3C7-46F114B1C90D}" type="datetimeFigureOut">
              <a:rPr lang="en-US" smtClean="0"/>
              <a:pPr/>
              <a:t>5/8/2010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DB13DC-C9B4-481A-AF41-32B6129C7E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9EFA-D2F2-4000-B3C7-46F114B1C90D}" type="datetimeFigureOut">
              <a:rPr lang="en-US" smtClean="0"/>
              <a:pPr/>
              <a:t>5/8/2010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DB13DC-C9B4-481A-AF41-32B6129C7E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9EFA-D2F2-4000-B3C7-46F114B1C90D}" type="datetimeFigureOut">
              <a:rPr lang="en-US" smtClean="0"/>
              <a:pPr/>
              <a:t>5/8/2010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DB13DC-C9B4-481A-AF41-32B6129C7E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9EFA-D2F2-4000-B3C7-46F114B1C90D}" type="datetimeFigureOut">
              <a:rPr lang="en-US" smtClean="0"/>
              <a:pPr/>
              <a:t>5/8/2010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DB13DC-C9B4-481A-AF41-32B6129C7E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9EFA-D2F2-4000-B3C7-46F114B1C90D}" type="datetimeFigureOut">
              <a:rPr lang="en-US" smtClean="0"/>
              <a:pPr/>
              <a:t>5/8/2010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DB13DC-C9B4-481A-AF41-32B6129C7E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9EFA-D2F2-4000-B3C7-46F114B1C90D}" type="datetimeFigureOut">
              <a:rPr lang="en-US" smtClean="0"/>
              <a:pPr/>
              <a:t>5/8/2010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DB13DC-C9B4-481A-AF41-32B6129C7E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9EFA-D2F2-4000-B3C7-46F114B1C90D}" type="datetimeFigureOut">
              <a:rPr lang="en-US" smtClean="0"/>
              <a:pPr/>
              <a:t>5/8/2010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DB13DC-C9B4-481A-AF41-32B6129C7E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5F9EFA-D2F2-4000-B3C7-46F114B1C90D}" type="datetimeFigureOut">
              <a:rPr lang="en-US" smtClean="0"/>
              <a:pPr/>
              <a:t>5/8/2010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DB13DC-C9B4-481A-AF41-32B6129C7E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F5F9EFA-D2F2-4000-B3C7-46F114B1C90D}" type="datetimeFigureOut">
              <a:rPr lang="en-US" smtClean="0"/>
              <a:pPr/>
              <a:t>5/8/2010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6DB13DC-C9B4-481A-AF41-32B6129C7E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ljones@tuskegee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3505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latin typeface="Baskerville Old Face" pitchFamily="18" charset="0"/>
              </a:rPr>
              <a:t> </a:t>
            </a:r>
            <a:r>
              <a:rPr lang="en-US" sz="5300" b="1" dirty="0" smtClean="0">
                <a:latin typeface="Baskerville Old Face" pitchFamily="18" charset="0"/>
              </a:rPr>
              <a:t>Building Relationships:</a:t>
            </a:r>
            <a:r>
              <a:rPr lang="en-US" dirty="0">
                <a:latin typeface="Baskerville Old Face" pitchFamily="18" charset="0"/>
              </a:rPr>
              <a:t/>
            </a:r>
            <a:br>
              <a:rPr lang="en-US" dirty="0">
                <a:latin typeface="Baskerville Old Face" pitchFamily="18" charset="0"/>
              </a:rPr>
            </a:br>
            <a:r>
              <a:rPr lang="en-US" sz="3600" dirty="0" smtClean="0">
                <a:latin typeface="Baskerville Old Face" pitchFamily="18" charset="0"/>
              </a:rPr>
              <a:t>Implementing a Library Liaison Program at the Tuskegee University Libraries </a:t>
            </a:r>
            <a:br>
              <a:rPr lang="en-US" sz="3600" dirty="0" smtClean="0">
                <a:latin typeface="Baskerville Old Face" pitchFamily="18" charset="0"/>
              </a:rPr>
            </a:br>
            <a:r>
              <a:rPr lang="en-US" dirty="0" smtClean="0">
                <a:latin typeface="Baskerville Old Face" pitchFamily="18" charset="0"/>
              </a:rPr>
              <a:t/>
            </a:r>
            <a:br>
              <a:rPr lang="en-US" dirty="0" smtClean="0">
                <a:latin typeface="Baskerville Old Face" pitchFamily="18" charset="0"/>
              </a:rPr>
            </a:br>
            <a:r>
              <a:rPr lang="en-US" sz="2700" dirty="0" smtClean="0">
                <a:latin typeface="Baskerville Old Face" pitchFamily="18" charset="0"/>
              </a:rPr>
              <a:t>2009-2010 HBCU Library Alliance Leadership Institute</a:t>
            </a:r>
            <a:br>
              <a:rPr lang="en-US" sz="2700" dirty="0" smtClean="0">
                <a:latin typeface="Baskerville Old Face" pitchFamily="18" charset="0"/>
              </a:rPr>
            </a:br>
            <a:endParaRPr lang="en-US" sz="2700" dirty="0">
              <a:latin typeface="Baskerville Old Face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057400"/>
          </a:xfrm>
        </p:spPr>
        <p:txBody>
          <a:bodyPr>
            <a:normAutofit fontScale="55000" lnSpcReduction="20000"/>
          </a:bodyPr>
          <a:lstStyle/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Presented by: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Baskerville Old Face" pitchFamily="18" charset="0"/>
              </a:rPr>
              <a:t>Leigh Alexandria Jones, JD, MSLS</a:t>
            </a:r>
          </a:p>
          <a:p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Government Documents/Reference Librarian</a:t>
            </a:r>
          </a:p>
          <a:p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Ford Motor Company Library</a:t>
            </a:r>
          </a:p>
          <a:p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Tuskegee University</a:t>
            </a:r>
          </a:p>
          <a:p>
            <a:r>
              <a:rPr lang="en-US" b="1" i="1" dirty="0" smtClean="0">
                <a:solidFill>
                  <a:schemeClr val="tx1"/>
                </a:solidFill>
                <a:latin typeface="Baskerville Old Face" pitchFamily="18" charset="0"/>
                <a:hlinkClick r:id="rId2"/>
              </a:rPr>
              <a:t>ljones@tuskegee.edu</a:t>
            </a:r>
            <a:endParaRPr lang="en-US" b="1" i="1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06679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Baskerville Old Face" pitchFamily="18" charset="0"/>
              </a:rPr>
              <a:t>Adaptive and Technical Challenges</a:t>
            </a:r>
            <a:endParaRPr lang="en-US" b="1" dirty="0">
              <a:latin typeface="Baskerville Old Face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7772400" cy="4114800"/>
          </a:xfrm>
        </p:spPr>
        <p:txBody>
          <a:bodyPr>
            <a:normAutofit/>
          </a:bodyPr>
          <a:lstStyle/>
          <a:p>
            <a:pPr algn="l"/>
            <a:r>
              <a:rPr lang="en-US" u="sng" dirty="0" smtClean="0">
                <a:solidFill>
                  <a:schemeClr val="tx1"/>
                </a:solidFill>
                <a:latin typeface="Baskerville Old Face" pitchFamily="18" charset="0"/>
              </a:rPr>
              <a:t>Adaptive Challenge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The members of the department’s faculty are not readily willing to communicate.</a:t>
            </a:r>
          </a:p>
          <a:p>
            <a:pPr algn="l"/>
            <a:endParaRPr lang="en-US" sz="2200" dirty="0" smtClean="0">
              <a:latin typeface="Baskerville Old Face" pitchFamily="18" charset="0"/>
            </a:endParaRPr>
          </a:p>
          <a:p>
            <a:pPr algn="l"/>
            <a:r>
              <a:rPr lang="en-US" u="sng" dirty="0" smtClean="0">
                <a:solidFill>
                  <a:schemeClr val="tx1"/>
                </a:solidFill>
                <a:latin typeface="Baskerville Old Face" pitchFamily="18" charset="0"/>
              </a:rPr>
              <a:t>Technical Challenge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Obtaining information about the faculty and their activities.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	</a:t>
            </a:r>
            <a:endParaRPr lang="en-US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838199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Baskerville Old Face" pitchFamily="18" charset="0"/>
              </a:rPr>
              <a:t>Accomplishments</a:t>
            </a:r>
            <a:endParaRPr lang="en-US" b="1" dirty="0">
              <a:latin typeface="Baskerville Old Face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1524000"/>
            <a:ext cx="7772400" cy="4876800"/>
          </a:xfrm>
        </p:spPr>
        <p:txBody>
          <a:bodyPr>
            <a:normAutofit/>
          </a:bodyPr>
          <a:lstStyle/>
          <a:p>
            <a:pPr algn="l"/>
            <a:endParaRPr lang="en-US" sz="2000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Better understanding of needs of stakeholders (faculty, students, other librarians)</a:t>
            </a:r>
          </a:p>
          <a:p>
            <a:pPr algn="l"/>
            <a:endParaRPr lang="en-US" sz="2000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Better able to serve department</a:t>
            </a:r>
          </a:p>
          <a:p>
            <a:pPr algn="l"/>
            <a:endParaRPr lang="en-US" sz="2000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Better relationship with faculty and students.  Beginning to build a better relationship with other librarians.</a:t>
            </a:r>
          </a:p>
          <a:p>
            <a:pPr algn="l"/>
            <a:endParaRPr lang="en-US" sz="2000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Able to market the resources of the library, specifically Government Documents</a:t>
            </a:r>
          </a:p>
          <a:p>
            <a:pPr algn="l"/>
            <a:endParaRPr lang="en-US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1219199"/>
          </a:xfrm>
        </p:spPr>
        <p:txBody>
          <a:bodyPr/>
          <a:lstStyle/>
          <a:p>
            <a:r>
              <a:rPr lang="en-US" b="1" dirty="0" smtClean="0">
                <a:latin typeface="Baskerville Old Face" pitchFamily="18" charset="0"/>
              </a:rPr>
              <a:t>Lessons Learned</a:t>
            </a:r>
            <a:endParaRPr lang="en-US" b="1" dirty="0">
              <a:latin typeface="Baskerville Old Face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81200"/>
            <a:ext cx="7772400" cy="36576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Often just a game of trial and error</a:t>
            </a:r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Continuous process</a:t>
            </a:r>
          </a:p>
          <a:p>
            <a:pPr algn="l"/>
            <a:endParaRPr lang="en-US" sz="2000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Internal stakeholders are just as important as external stakeholders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68579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Baskerville Old Face" pitchFamily="18" charset="0"/>
              </a:rPr>
              <a:t>Using the Immunity Map </a:t>
            </a:r>
            <a:endParaRPr lang="en-US" b="1" dirty="0">
              <a:latin typeface="Baskerville Old Face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85800" y="1371600"/>
            <a:ext cx="7772400" cy="5181600"/>
          </a:xfrm>
        </p:spPr>
        <p:txBody>
          <a:bodyPr>
            <a:normAutofit fontScale="77500" lnSpcReduction="20000"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u="sng" dirty="0" smtClean="0">
                <a:solidFill>
                  <a:schemeClr val="tx1"/>
                </a:solidFill>
                <a:latin typeface="Baskerville Old Face" pitchFamily="18" charset="0"/>
              </a:rPr>
              <a:t>Visible commitment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Baskerville Old Face" pitchFamily="18" charset="0"/>
              </a:rPr>
              <a:t>	</a:t>
            </a: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Commitment to providing quality service to our users</a:t>
            </a:r>
          </a:p>
          <a:p>
            <a:pPr algn="l"/>
            <a:endParaRPr lang="en-US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u="sng" dirty="0" smtClean="0">
                <a:solidFill>
                  <a:schemeClr val="tx1"/>
                </a:solidFill>
                <a:latin typeface="Baskerville Old Face" pitchFamily="18" charset="0"/>
              </a:rPr>
              <a:t>What we are doing/not doing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	Not completely understanding what it is that our users need</a:t>
            </a:r>
          </a:p>
          <a:p>
            <a:pPr algn="l"/>
            <a:endParaRPr lang="en-US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u="sng" dirty="0" smtClean="0">
                <a:solidFill>
                  <a:schemeClr val="tx1"/>
                </a:solidFill>
                <a:latin typeface="Baskerville Old Face" pitchFamily="18" charset="0"/>
              </a:rPr>
              <a:t>Hidden commitments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Baskerville Old Face" pitchFamily="18" charset="0"/>
              </a:rPr>
              <a:t>	</a:t>
            </a: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Personal commitments to individual departments/personal work (commitments to parts, but not to the whole)</a:t>
            </a:r>
          </a:p>
          <a:p>
            <a:pPr algn="l"/>
            <a:endParaRPr lang="en-US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u="sng" dirty="0" smtClean="0">
                <a:solidFill>
                  <a:schemeClr val="tx1"/>
                </a:solidFill>
                <a:latin typeface="Baskerville Old Face" pitchFamily="18" charset="0"/>
              </a:rPr>
              <a:t>Big assumptions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Baskerville Old Face" pitchFamily="18" charset="0"/>
              </a:rPr>
              <a:t>	</a:t>
            </a: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Everyone truly supports the task at hand (this is not always the case)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	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u="sng" dirty="0" smtClean="0">
                <a:solidFill>
                  <a:schemeClr val="tx1"/>
                </a:solidFill>
                <a:latin typeface="Baskerville Old Face" pitchFamily="18" charset="0"/>
              </a:rPr>
              <a:t>Insight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Baskerville Old Face" pitchFamily="18" charset="0"/>
              </a:rPr>
              <a:t>	</a:t>
            </a: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There needs to be a better understanding of the goals and visions of colleagues</a:t>
            </a:r>
          </a:p>
          <a:p>
            <a:pPr algn="l"/>
            <a:endParaRPr lang="en-US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60959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Baskerville Old Face" pitchFamily="18" charset="0"/>
              </a:rPr>
              <a:t>Presentation Outline</a:t>
            </a:r>
            <a:endParaRPr lang="en-US" b="1" dirty="0">
              <a:latin typeface="Baskerville Old Face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85800" y="1295400"/>
            <a:ext cx="7772400" cy="52578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Summary</a:t>
            </a:r>
          </a:p>
          <a:p>
            <a:pPr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Project Goals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Past Library Liaison Program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Department Pairing</a:t>
            </a:r>
          </a:p>
          <a:p>
            <a:pPr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Faculty Assessments</a:t>
            </a:r>
          </a:p>
          <a:p>
            <a:pPr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Cooperation with Other Librarians</a:t>
            </a:r>
          </a:p>
          <a:p>
            <a:pPr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Liaison Activities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Adaptive and Technical Challenges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Accomplishments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Lessons Learned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Using the Immunity Map</a:t>
            </a:r>
          </a:p>
          <a:p>
            <a:pPr algn="l"/>
            <a:endParaRPr lang="en-US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848600" cy="914399"/>
          </a:xfrm>
        </p:spPr>
        <p:txBody>
          <a:bodyPr/>
          <a:lstStyle/>
          <a:p>
            <a:r>
              <a:rPr lang="en-US" b="1" dirty="0" smtClean="0">
                <a:latin typeface="Baskerville Old Face" pitchFamily="18" charset="0"/>
              </a:rPr>
              <a:t>Summary</a:t>
            </a:r>
            <a:endParaRPr lang="en-US" b="1" dirty="0">
              <a:latin typeface="Baskerville Old Face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1752600"/>
            <a:ext cx="7848600" cy="4419600"/>
          </a:xfrm>
        </p:spPr>
        <p:txBody>
          <a:bodyPr>
            <a:normAutofit fontScale="92500"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 A library liaison program was implemented.  Initially working with only one department (History &amp; Political Science), a library representative was provided to develop library activities that were based on assessments of the needs of the department. </a:t>
            </a:r>
          </a:p>
          <a:p>
            <a:pPr algn="l"/>
            <a:endParaRPr lang="en-US" sz="10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Mentor: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	 Jean Greene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	Director of Library Services and Archives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	William H. </a:t>
            </a:r>
            <a:r>
              <a:rPr lang="en-US" dirty="0" err="1" smtClean="0">
                <a:solidFill>
                  <a:schemeClr val="tx1"/>
                </a:solidFill>
                <a:latin typeface="Baskerville Old Face" pitchFamily="18" charset="0"/>
              </a:rPr>
              <a:t>Holtzclaw</a:t>
            </a: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Library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	Hinds Community College – Utica Campus 							</a:t>
            </a:r>
            <a:r>
              <a:rPr lang="en-US" b="1" i="1" dirty="0" smtClean="0">
                <a:solidFill>
                  <a:schemeClr val="tx1"/>
                </a:solidFill>
                <a:latin typeface="Baskerville Old Face" pitchFamily="18" charset="0"/>
              </a:rPr>
              <a:t>(Thank you!)</a:t>
            </a:r>
            <a:endParaRPr lang="en-US" b="1" i="1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914399"/>
          </a:xfrm>
        </p:spPr>
        <p:txBody>
          <a:bodyPr/>
          <a:lstStyle/>
          <a:p>
            <a:r>
              <a:rPr lang="en-US" b="1" dirty="0" smtClean="0">
                <a:latin typeface="Baskerville Old Face" pitchFamily="18" charset="0"/>
              </a:rPr>
              <a:t>Project Goals</a:t>
            </a:r>
            <a:endParaRPr lang="en-US" b="1" dirty="0">
              <a:latin typeface="Baskerville Old Face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1752600"/>
            <a:ext cx="7772400" cy="4343400"/>
          </a:xfrm>
        </p:spPr>
        <p:txBody>
          <a:bodyPr>
            <a:normAutofit fontScale="92500" lnSpcReduction="10000"/>
          </a:bodyPr>
          <a:lstStyle/>
          <a:p>
            <a:pPr marL="514350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To better understand and accommodate the information needs of library users</a:t>
            </a:r>
          </a:p>
          <a:p>
            <a:pPr marL="514350" indent="-514350" algn="l">
              <a:buAutoNum type="arabicPeriod"/>
            </a:pPr>
            <a:endParaRPr lang="en-US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marL="514350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To increase awareness of library resources and services</a:t>
            </a:r>
          </a:p>
          <a:p>
            <a:pPr marL="514350" indent="-514350" algn="l">
              <a:buAutoNum type="arabicPeriod"/>
            </a:pPr>
            <a:endParaRPr lang="en-US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marL="514350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To foster collaborative working relationships between librarians and other university faculty</a:t>
            </a:r>
          </a:p>
          <a:p>
            <a:pPr marL="514350" indent="-514350" algn="l">
              <a:buAutoNum type="arabicPeriod"/>
            </a:pPr>
            <a:endParaRPr lang="en-US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marL="514350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To develop a model for liaison activities that can be used when expanding the program to other university departments/colleges</a:t>
            </a:r>
            <a:endParaRPr lang="en-US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1295399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Baskerville Old Face" pitchFamily="18" charset="0"/>
              </a:rPr>
              <a:t>Past Library Liaison Program</a:t>
            </a:r>
            <a:endParaRPr lang="en-US" b="1" dirty="0">
              <a:latin typeface="Baskerville Old Face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7772400" cy="44196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Librarians paired with colleges (not just departments)</a:t>
            </a:r>
          </a:p>
          <a:p>
            <a:pPr algn="l"/>
            <a:endParaRPr lang="en-US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Focused on collection development</a:t>
            </a:r>
          </a:p>
          <a:p>
            <a:pPr algn="l"/>
            <a:endParaRPr lang="en-US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With time, program disappeared</a:t>
            </a:r>
          </a:p>
          <a:p>
            <a:pPr algn="l"/>
            <a:endParaRPr lang="en-US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After end of program, relationships/communications maintained through newsletter, email updates, everyday library activities</a:t>
            </a:r>
            <a:endParaRPr lang="en-US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066799"/>
          </a:xfrm>
        </p:spPr>
        <p:txBody>
          <a:bodyPr/>
          <a:lstStyle/>
          <a:p>
            <a:r>
              <a:rPr lang="en-US" b="1" dirty="0" smtClean="0">
                <a:latin typeface="Baskerville Old Face" pitchFamily="18" charset="0"/>
              </a:rPr>
              <a:t>Department Pairing</a:t>
            </a:r>
            <a:endParaRPr lang="en-US" b="1" dirty="0">
              <a:latin typeface="Baskerville Old Face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057400"/>
            <a:ext cx="7772400" cy="36576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Librarian’s primary job responsibilities</a:t>
            </a:r>
          </a:p>
          <a:p>
            <a:pPr algn="l"/>
            <a:endParaRPr lang="en-US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Department’s current relationship with the library</a:t>
            </a:r>
          </a:p>
          <a:p>
            <a:pPr algn="l"/>
            <a:endParaRPr lang="en-US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Librarian’s interests and past educational experiences</a:t>
            </a:r>
          </a:p>
          <a:p>
            <a:pPr algn="l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066799"/>
          </a:xfrm>
        </p:spPr>
        <p:txBody>
          <a:bodyPr/>
          <a:lstStyle/>
          <a:p>
            <a:r>
              <a:rPr lang="en-US" b="1" dirty="0" smtClean="0">
                <a:latin typeface="Baskerville Old Face" pitchFamily="18" charset="0"/>
              </a:rPr>
              <a:t>Faculty Assessments</a:t>
            </a:r>
            <a:endParaRPr lang="en-US" b="1" dirty="0">
              <a:latin typeface="Baskerville Old Face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1752600"/>
            <a:ext cx="7772400" cy="42672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Survey Monkey</a:t>
            </a:r>
          </a:p>
          <a:p>
            <a:pPr algn="l"/>
            <a:endParaRPr lang="en-US" sz="2000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Interviews</a:t>
            </a:r>
          </a:p>
          <a:p>
            <a:pPr algn="l"/>
            <a:endParaRPr lang="en-US" sz="2000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Determined needs: collection development (with a specific focus on building a pre-law program), instruction for faculty, instruction for students</a:t>
            </a:r>
          </a:p>
          <a:p>
            <a:pPr algn="l"/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066799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Baskerville Old Face" pitchFamily="18" charset="0"/>
              </a:rPr>
              <a:t>Cooperation with Other Librarians</a:t>
            </a:r>
            <a:endParaRPr lang="en-US" b="1" dirty="0">
              <a:latin typeface="Baskerville Old Face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1752600"/>
            <a:ext cx="7772400" cy="4419600"/>
          </a:xfrm>
        </p:spPr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It’s not the liaison’s job to be “THE” librarian for the department</a:t>
            </a:r>
          </a:p>
          <a:p>
            <a:pPr algn="just"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Liaison facilitates communication between other librarians and the department</a:t>
            </a:r>
          </a:p>
          <a:p>
            <a:pPr algn="just"/>
            <a:endParaRPr lang="en-US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Important to find out the goals of the other librarians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914399"/>
          </a:xfrm>
        </p:spPr>
        <p:txBody>
          <a:bodyPr/>
          <a:lstStyle/>
          <a:p>
            <a:r>
              <a:rPr lang="en-US" b="1" dirty="0" smtClean="0">
                <a:latin typeface="Baskerville Old Face" pitchFamily="18" charset="0"/>
              </a:rPr>
              <a:t>Liaison Activities</a:t>
            </a:r>
            <a:endParaRPr lang="en-US" b="1" dirty="0">
              <a:latin typeface="Baskerville Old Face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1371600"/>
            <a:ext cx="7772400" cy="51054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u="sng" dirty="0" smtClean="0">
                <a:solidFill>
                  <a:schemeClr val="tx1"/>
                </a:solidFill>
                <a:latin typeface="Baskerville Old Face" pitchFamily="18" charset="0"/>
              </a:rPr>
              <a:t>Accomplished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Assessments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Presentation for students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Collection development activities</a:t>
            </a:r>
          </a:p>
          <a:p>
            <a:pPr algn="l"/>
            <a:endParaRPr lang="en-US" sz="1900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l"/>
            <a:endParaRPr lang="en-US" sz="1900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l"/>
            <a:r>
              <a:rPr lang="en-US" u="sng" dirty="0" smtClean="0">
                <a:solidFill>
                  <a:schemeClr val="tx1"/>
                </a:solidFill>
                <a:latin typeface="Baskerville Old Face" pitchFamily="18" charset="0"/>
              </a:rPr>
              <a:t>Planned/Recommended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Collect faculty profiles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Collect syllabi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Conduct interviews and/or distribute surveys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Faculty instruction session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Collection development activities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Continuously update faculty on library activities (weekly/bi-weekly/monthly emails, etc.)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Baskerville Old Face" pitchFamily="18" charset="0"/>
              </a:rPr>
              <a:t> Meet with other librarians to develop other activities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en-US" dirty="0" smtClean="0"/>
          </a:p>
          <a:p>
            <a:pPr algn="l"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728</TotalTime>
  <Words>457</Words>
  <Application>Microsoft Office PowerPoint</Application>
  <PresentationFormat>On-screen Show (4:3)</PresentationFormat>
  <Paragraphs>117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Solstice</vt:lpstr>
      <vt:lpstr>  Building Relationships: Implementing a Library Liaison Program at the Tuskegee University Libraries   2009-2010 HBCU Library Alliance Leadership Institute </vt:lpstr>
      <vt:lpstr>Presentation Outline</vt:lpstr>
      <vt:lpstr>Summary</vt:lpstr>
      <vt:lpstr>Project Goals</vt:lpstr>
      <vt:lpstr>Past Library Liaison Program</vt:lpstr>
      <vt:lpstr>Department Pairing</vt:lpstr>
      <vt:lpstr>Faculty Assessments</vt:lpstr>
      <vt:lpstr>Cooperation with Other Librarians</vt:lpstr>
      <vt:lpstr>Liaison Activities</vt:lpstr>
      <vt:lpstr>Adaptive and Technical Challenges</vt:lpstr>
      <vt:lpstr>Accomplishments</vt:lpstr>
      <vt:lpstr>Lessons Learned</vt:lpstr>
      <vt:lpstr>Using the Immunity Map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Leigh</dc:creator>
  <cp:lastModifiedBy>Leigh</cp:lastModifiedBy>
  <cp:revision>161</cp:revision>
  <dcterms:created xsi:type="dcterms:W3CDTF">2010-05-06T13:39:11Z</dcterms:created>
  <dcterms:modified xsi:type="dcterms:W3CDTF">2010-05-09T03:47:46Z</dcterms:modified>
</cp:coreProperties>
</file>