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4" r:id="rId9"/>
    <p:sldId id="265"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280" y="1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935B9F-2AAA-49C9-9A1E-5E9281EC7988}" type="datetimeFigureOut">
              <a:rPr lang="en-US" smtClean="0"/>
              <a:t>11/7/2012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D56927-BAD6-4833-8B10-A7FB7F1CB124}" type="slidenum">
              <a:rPr lang="en-US" smtClean="0"/>
              <a:t>‹#›</a:t>
            </a:fld>
            <a:endParaRPr lang="en-US"/>
          </a:p>
        </p:txBody>
      </p:sp>
    </p:spTree>
    <p:extLst>
      <p:ext uri="{BB962C8B-B14F-4D97-AF65-F5344CB8AC3E}">
        <p14:creationId xmlns:p14="http://schemas.microsoft.com/office/powerpoint/2010/main" val="3968912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Innovation - something new or different introduced</a:t>
            </a:r>
            <a:endParaRPr lang="en-US" dirty="0"/>
          </a:p>
        </p:txBody>
      </p:sp>
      <p:sp>
        <p:nvSpPr>
          <p:cNvPr id="4" name="Slide Number Placeholder 3"/>
          <p:cNvSpPr>
            <a:spLocks noGrp="1"/>
          </p:cNvSpPr>
          <p:nvPr>
            <p:ph type="sldNum" sz="quarter" idx="10"/>
          </p:nvPr>
        </p:nvSpPr>
        <p:spPr/>
        <p:txBody>
          <a:bodyPr/>
          <a:lstStyle/>
          <a:p>
            <a:fld id="{D0D56927-BAD6-4833-8B10-A7FB7F1CB124}" type="slidenum">
              <a:rPr lang="en-US" smtClean="0"/>
              <a:t>9</a:t>
            </a:fld>
            <a:endParaRPr lang="en-US"/>
          </a:p>
        </p:txBody>
      </p:sp>
    </p:spTree>
    <p:extLst>
      <p:ext uri="{BB962C8B-B14F-4D97-AF65-F5344CB8AC3E}">
        <p14:creationId xmlns:p14="http://schemas.microsoft.com/office/powerpoint/2010/main" val="2887252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E7C696-ABC0-4550-99F1-9B1CBD79784E}" type="datetimeFigureOut">
              <a:rPr lang="en-US" smtClean="0"/>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8245-5A2F-4E92-9825-AE76ADF2CAF6}" type="slidenum">
              <a:rPr lang="en-US" smtClean="0"/>
              <a:t>‹#›</a:t>
            </a:fld>
            <a:endParaRPr lang="en-US"/>
          </a:p>
        </p:txBody>
      </p:sp>
    </p:spTree>
    <p:extLst>
      <p:ext uri="{BB962C8B-B14F-4D97-AF65-F5344CB8AC3E}">
        <p14:creationId xmlns:p14="http://schemas.microsoft.com/office/powerpoint/2010/main" val="2411025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E7C696-ABC0-4550-99F1-9B1CBD79784E}" type="datetimeFigureOut">
              <a:rPr lang="en-US" smtClean="0"/>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8245-5A2F-4E92-9825-AE76ADF2CAF6}" type="slidenum">
              <a:rPr lang="en-US" smtClean="0"/>
              <a:t>‹#›</a:t>
            </a:fld>
            <a:endParaRPr lang="en-US"/>
          </a:p>
        </p:txBody>
      </p:sp>
    </p:spTree>
    <p:extLst>
      <p:ext uri="{BB962C8B-B14F-4D97-AF65-F5344CB8AC3E}">
        <p14:creationId xmlns:p14="http://schemas.microsoft.com/office/powerpoint/2010/main" val="3786817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E7C696-ABC0-4550-99F1-9B1CBD79784E}" type="datetimeFigureOut">
              <a:rPr lang="en-US" smtClean="0"/>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8245-5A2F-4E92-9825-AE76ADF2CAF6}" type="slidenum">
              <a:rPr lang="en-US" smtClean="0"/>
              <a:t>‹#›</a:t>
            </a:fld>
            <a:endParaRPr lang="en-US"/>
          </a:p>
        </p:txBody>
      </p:sp>
    </p:spTree>
    <p:extLst>
      <p:ext uri="{BB962C8B-B14F-4D97-AF65-F5344CB8AC3E}">
        <p14:creationId xmlns:p14="http://schemas.microsoft.com/office/powerpoint/2010/main" val="3608243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E7C696-ABC0-4550-99F1-9B1CBD79784E}" type="datetimeFigureOut">
              <a:rPr lang="en-US" smtClean="0"/>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8245-5A2F-4E92-9825-AE76ADF2CAF6}" type="slidenum">
              <a:rPr lang="en-US" smtClean="0"/>
              <a:t>‹#›</a:t>
            </a:fld>
            <a:endParaRPr lang="en-US"/>
          </a:p>
        </p:txBody>
      </p:sp>
    </p:spTree>
    <p:extLst>
      <p:ext uri="{BB962C8B-B14F-4D97-AF65-F5344CB8AC3E}">
        <p14:creationId xmlns:p14="http://schemas.microsoft.com/office/powerpoint/2010/main" val="774200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E7C696-ABC0-4550-99F1-9B1CBD79784E}" type="datetimeFigureOut">
              <a:rPr lang="en-US" smtClean="0"/>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8245-5A2F-4E92-9825-AE76ADF2CAF6}" type="slidenum">
              <a:rPr lang="en-US" smtClean="0"/>
              <a:t>‹#›</a:t>
            </a:fld>
            <a:endParaRPr lang="en-US"/>
          </a:p>
        </p:txBody>
      </p:sp>
    </p:spTree>
    <p:extLst>
      <p:ext uri="{BB962C8B-B14F-4D97-AF65-F5344CB8AC3E}">
        <p14:creationId xmlns:p14="http://schemas.microsoft.com/office/powerpoint/2010/main" val="2477686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E7C696-ABC0-4550-99F1-9B1CBD79784E}" type="datetimeFigureOut">
              <a:rPr lang="en-US" smtClean="0"/>
              <a:t>11/7/2012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F98245-5A2F-4E92-9825-AE76ADF2CAF6}" type="slidenum">
              <a:rPr lang="en-US" smtClean="0"/>
              <a:t>‹#›</a:t>
            </a:fld>
            <a:endParaRPr lang="en-US"/>
          </a:p>
        </p:txBody>
      </p:sp>
    </p:spTree>
    <p:extLst>
      <p:ext uri="{BB962C8B-B14F-4D97-AF65-F5344CB8AC3E}">
        <p14:creationId xmlns:p14="http://schemas.microsoft.com/office/powerpoint/2010/main" val="1186952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E7C696-ABC0-4550-99F1-9B1CBD79784E}" type="datetimeFigureOut">
              <a:rPr lang="en-US" smtClean="0"/>
              <a:t>11/7/2012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F98245-5A2F-4E92-9825-AE76ADF2CAF6}" type="slidenum">
              <a:rPr lang="en-US" smtClean="0"/>
              <a:t>‹#›</a:t>
            </a:fld>
            <a:endParaRPr lang="en-US"/>
          </a:p>
        </p:txBody>
      </p:sp>
    </p:spTree>
    <p:extLst>
      <p:ext uri="{BB962C8B-B14F-4D97-AF65-F5344CB8AC3E}">
        <p14:creationId xmlns:p14="http://schemas.microsoft.com/office/powerpoint/2010/main" val="538600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E7C696-ABC0-4550-99F1-9B1CBD79784E}" type="datetimeFigureOut">
              <a:rPr lang="en-US" smtClean="0"/>
              <a:t>11/7/2012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F98245-5A2F-4E92-9825-AE76ADF2CAF6}" type="slidenum">
              <a:rPr lang="en-US" smtClean="0"/>
              <a:t>‹#›</a:t>
            </a:fld>
            <a:endParaRPr lang="en-US"/>
          </a:p>
        </p:txBody>
      </p:sp>
    </p:spTree>
    <p:extLst>
      <p:ext uri="{BB962C8B-B14F-4D97-AF65-F5344CB8AC3E}">
        <p14:creationId xmlns:p14="http://schemas.microsoft.com/office/powerpoint/2010/main" val="1576185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E7C696-ABC0-4550-99F1-9B1CBD79784E}" type="datetimeFigureOut">
              <a:rPr lang="en-US" smtClean="0"/>
              <a:t>11/7/2012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F98245-5A2F-4E92-9825-AE76ADF2CAF6}" type="slidenum">
              <a:rPr lang="en-US" smtClean="0"/>
              <a:t>‹#›</a:t>
            </a:fld>
            <a:endParaRPr lang="en-US"/>
          </a:p>
        </p:txBody>
      </p:sp>
    </p:spTree>
    <p:extLst>
      <p:ext uri="{BB962C8B-B14F-4D97-AF65-F5344CB8AC3E}">
        <p14:creationId xmlns:p14="http://schemas.microsoft.com/office/powerpoint/2010/main" val="209662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E7C696-ABC0-4550-99F1-9B1CBD79784E}" type="datetimeFigureOut">
              <a:rPr lang="en-US" smtClean="0"/>
              <a:t>11/7/2012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F98245-5A2F-4E92-9825-AE76ADF2CAF6}" type="slidenum">
              <a:rPr lang="en-US" smtClean="0"/>
              <a:t>‹#›</a:t>
            </a:fld>
            <a:endParaRPr lang="en-US"/>
          </a:p>
        </p:txBody>
      </p:sp>
    </p:spTree>
    <p:extLst>
      <p:ext uri="{BB962C8B-B14F-4D97-AF65-F5344CB8AC3E}">
        <p14:creationId xmlns:p14="http://schemas.microsoft.com/office/powerpoint/2010/main" val="1577198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E7C696-ABC0-4550-99F1-9B1CBD79784E}" type="datetimeFigureOut">
              <a:rPr lang="en-US" smtClean="0"/>
              <a:t>11/7/2012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F98245-5A2F-4E92-9825-AE76ADF2CAF6}" type="slidenum">
              <a:rPr lang="en-US" smtClean="0"/>
              <a:t>‹#›</a:t>
            </a:fld>
            <a:endParaRPr lang="en-US"/>
          </a:p>
        </p:txBody>
      </p:sp>
    </p:spTree>
    <p:extLst>
      <p:ext uri="{BB962C8B-B14F-4D97-AF65-F5344CB8AC3E}">
        <p14:creationId xmlns:p14="http://schemas.microsoft.com/office/powerpoint/2010/main" val="11535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E7C696-ABC0-4550-99F1-9B1CBD79784E}" type="datetimeFigureOut">
              <a:rPr lang="en-US" smtClean="0"/>
              <a:t>11/7/2012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F98245-5A2F-4E92-9825-AE76ADF2CAF6}" type="slidenum">
              <a:rPr lang="en-US" smtClean="0"/>
              <a:t>‹#›</a:t>
            </a:fld>
            <a:endParaRPr lang="en-US"/>
          </a:p>
        </p:txBody>
      </p:sp>
      <p:pic>
        <p:nvPicPr>
          <p:cNvPr id="3074"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6602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bellenet.bennett.edu/ICS/CuteSoft_Client/CuteEditor/Images/jmortimore/ResearchTutorial/web_files/start.html" TargetMode="External"/><Relationship Id="rId7" Type="http://schemas.openxmlformats.org/officeDocument/2006/relationships/image" Target="../media/image4.png"/><Relationship Id="rId2" Type="http://schemas.openxmlformats.org/officeDocument/2006/relationships/hyperlink" Target="https://bellenet.bennett.edu/ICS/CuteSoft_Client/CuteEditor/Images/jmortimore/AshVids/Credo-Ash/Credo-Ash.htm" TargetMode="External"/><Relationship Id="rId1" Type="http://schemas.openxmlformats.org/officeDocument/2006/relationships/slideLayout" Target="../slideLayouts/slideLayout2.xml"/><Relationship Id="rId6" Type="http://schemas.openxmlformats.org/officeDocument/2006/relationships/hyperlink" Target="http://www.polleverywhere.com/multiple_choice_polls/LTE2NjkwNTc5NQ" TargetMode="External"/><Relationship Id="rId5" Type="http://schemas.openxmlformats.org/officeDocument/2006/relationships/hyperlink" Target="https://bellenet.bennett.edu/ICS/Academics/HI/HI___101/2012_08-HI___101-01/Holgate_Library's_Resources.jnz?portlet=Handouts" TargetMode="External"/><Relationship Id="rId4" Type="http://schemas.openxmlformats.org/officeDocument/2006/relationships/hyperlink" Target="http://librarytoolkit.bennett.edu/2012/06/pathfinder-tutorial.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81144"/>
            <a:ext cx="8316685" cy="2182812"/>
          </a:xfrm>
        </p:spPr>
        <p:txBody>
          <a:bodyPr>
            <a:noAutofit/>
          </a:bodyPr>
          <a:lstStyle/>
          <a:p>
            <a:r>
              <a:rPr lang="en-US" sz="2800" dirty="0" smtClean="0"/>
              <a:t>An Evening Reference Librarian turns library instruction on its head: Bennett College and the Holgate library improving information literacy through</a:t>
            </a:r>
            <a:br>
              <a:rPr lang="en-US" sz="2800" dirty="0" smtClean="0"/>
            </a:br>
            <a:r>
              <a:rPr lang="en-US" sz="2800" dirty="0" smtClean="0"/>
              <a:t> assessment in a flipped instructional model in Jenzabar </a:t>
            </a:r>
            <a:r>
              <a:rPr lang="en-US" sz="2800" dirty="0"/>
              <a:t>e</a:t>
            </a:r>
            <a:r>
              <a:rPr lang="en-US" sz="2800" dirty="0" smtClean="0"/>
              <a:t>-Racer course management system (CMS).</a:t>
            </a:r>
            <a:endParaRPr lang="en-US" sz="2800" dirty="0"/>
          </a:p>
        </p:txBody>
      </p:sp>
      <p:sp>
        <p:nvSpPr>
          <p:cNvPr id="3" name="Subtitle 2"/>
          <p:cNvSpPr>
            <a:spLocks noGrp="1"/>
          </p:cNvSpPr>
          <p:nvPr>
            <p:ph type="subTitle" idx="1"/>
          </p:nvPr>
        </p:nvSpPr>
        <p:spPr>
          <a:xfrm>
            <a:off x="21771" y="1204134"/>
            <a:ext cx="9122229" cy="1386666"/>
          </a:xfrm>
        </p:spPr>
        <p:txBody>
          <a:bodyPr>
            <a:normAutofit fontScale="92500" lnSpcReduction="20000"/>
          </a:bodyPr>
          <a:lstStyle/>
          <a:p>
            <a:endParaRPr lang="en-US" dirty="0" smtClean="0"/>
          </a:p>
          <a:p>
            <a:r>
              <a:rPr lang="en-US" dirty="0" smtClean="0"/>
              <a:t>HBCU Alliance Leadership Institute IV</a:t>
            </a:r>
          </a:p>
          <a:p>
            <a:r>
              <a:rPr lang="en-US" dirty="0" smtClean="0"/>
              <a:t>Project Report</a:t>
            </a:r>
          </a:p>
          <a:p>
            <a:endParaRPr lang="en-US" dirty="0"/>
          </a:p>
        </p:txBody>
      </p:sp>
      <p:pic>
        <p:nvPicPr>
          <p:cNvPr id="1026" name="Picture 2" descr="C:\Users\Terrence Martin\Dropbox\Library Photos\HL Pictures\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6727" y="2590800"/>
            <a:ext cx="2804160" cy="19141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218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6429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lstStyle/>
          <a:p>
            <a:r>
              <a:rPr lang="en-US" dirty="0" smtClean="0"/>
              <a:t>SUMMARY</a:t>
            </a:r>
            <a:endParaRPr lang="en-US" dirty="0"/>
          </a:p>
        </p:txBody>
      </p:sp>
      <p:sp>
        <p:nvSpPr>
          <p:cNvPr id="3" name="Content Placeholder 2"/>
          <p:cNvSpPr>
            <a:spLocks noGrp="1"/>
          </p:cNvSpPr>
          <p:nvPr>
            <p:ph idx="1"/>
          </p:nvPr>
        </p:nvSpPr>
        <p:spPr>
          <a:xfrm>
            <a:off x="457200" y="2362200"/>
            <a:ext cx="8229600" cy="3763963"/>
          </a:xfrm>
        </p:spPr>
        <p:txBody>
          <a:bodyPr/>
          <a:lstStyle/>
          <a:p>
            <a:r>
              <a:rPr lang="en-US" dirty="0" smtClean="0"/>
              <a:t>The project yielded great results! </a:t>
            </a:r>
            <a:r>
              <a:rPr lang="en-US" dirty="0"/>
              <a:t> </a:t>
            </a:r>
            <a:r>
              <a:rPr lang="en-US" dirty="0" smtClean="0"/>
              <a:t>Faculty got a chance to see what new tools were being used in the library to improve our information literacy initiative and the students were engaged in a new form of instruction (i.e. Flipped Instructional Model) that improved their research strategy efforts.  </a:t>
            </a:r>
          </a:p>
          <a:p>
            <a:endParaRPr lang="en-US" dirty="0"/>
          </a:p>
        </p:txBody>
      </p:sp>
    </p:spTree>
    <p:extLst>
      <p:ext uri="{BB962C8B-B14F-4D97-AF65-F5344CB8AC3E}">
        <p14:creationId xmlns:p14="http://schemas.microsoft.com/office/powerpoint/2010/main" val="3180702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95400"/>
            <a:ext cx="8229600" cy="1143000"/>
          </a:xfrm>
        </p:spPr>
        <p:txBody>
          <a:bodyPr/>
          <a:lstStyle/>
          <a:p>
            <a:r>
              <a:rPr lang="en-US" dirty="0" smtClean="0"/>
              <a:t>PRESENTATION OUTLINE</a:t>
            </a:r>
            <a:endParaRPr lang="en-US" dirty="0"/>
          </a:p>
        </p:txBody>
      </p:sp>
      <p:sp>
        <p:nvSpPr>
          <p:cNvPr id="3" name="Content Placeholder 2"/>
          <p:cNvSpPr>
            <a:spLocks noGrp="1"/>
          </p:cNvSpPr>
          <p:nvPr>
            <p:ph idx="1"/>
          </p:nvPr>
        </p:nvSpPr>
        <p:spPr>
          <a:xfrm>
            <a:off x="1219200" y="2438400"/>
            <a:ext cx="7467600" cy="3687763"/>
          </a:xfrm>
        </p:spPr>
        <p:txBody>
          <a:bodyPr/>
          <a:lstStyle/>
          <a:p>
            <a:r>
              <a:rPr lang="en-US" dirty="0" smtClean="0"/>
              <a:t>Abstract </a:t>
            </a:r>
          </a:p>
          <a:p>
            <a:r>
              <a:rPr lang="en-US" dirty="0" smtClean="0"/>
              <a:t>Project Goals</a:t>
            </a:r>
          </a:p>
          <a:p>
            <a:r>
              <a:rPr lang="en-US" dirty="0" smtClean="0"/>
              <a:t>Structure </a:t>
            </a:r>
          </a:p>
          <a:p>
            <a:r>
              <a:rPr lang="en-US" dirty="0" smtClean="0"/>
              <a:t>Process</a:t>
            </a:r>
          </a:p>
          <a:p>
            <a:r>
              <a:rPr lang="en-US" dirty="0" smtClean="0"/>
              <a:t>Overall Outcomes </a:t>
            </a:r>
          </a:p>
          <a:p>
            <a:r>
              <a:rPr lang="en-US" dirty="0" smtClean="0"/>
              <a:t>Key Innovations</a:t>
            </a:r>
          </a:p>
          <a:p>
            <a:pPr marL="0" indent="0">
              <a:buNone/>
            </a:pPr>
            <a:endParaRPr lang="en-US" dirty="0"/>
          </a:p>
        </p:txBody>
      </p:sp>
    </p:spTree>
    <p:extLst>
      <p:ext uri="{BB962C8B-B14F-4D97-AF65-F5344CB8AC3E}">
        <p14:creationId xmlns:p14="http://schemas.microsoft.com/office/powerpoint/2010/main" val="2632749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19200"/>
            <a:ext cx="8229600" cy="1143000"/>
          </a:xfrm>
        </p:spPr>
        <p:txBody>
          <a:bodyPr/>
          <a:lstStyle/>
          <a:p>
            <a:r>
              <a:rPr lang="en-US" dirty="0" smtClean="0"/>
              <a:t>ABSTRACT</a:t>
            </a:r>
            <a:endParaRPr lang="en-US" dirty="0"/>
          </a:p>
        </p:txBody>
      </p:sp>
      <p:sp>
        <p:nvSpPr>
          <p:cNvPr id="3" name="Content Placeholder 2"/>
          <p:cNvSpPr>
            <a:spLocks noGrp="1"/>
          </p:cNvSpPr>
          <p:nvPr>
            <p:ph idx="1"/>
          </p:nvPr>
        </p:nvSpPr>
        <p:spPr>
          <a:xfrm>
            <a:off x="0" y="2209800"/>
            <a:ext cx="8991600" cy="4221163"/>
          </a:xfrm>
        </p:spPr>
        <p:txBody>
          <a:bodyPr>
            <a:noAutofit/>
          </a:bodyPr>
          <a:lstStyle/>
          <a:p>
            <a:r>
              <a:rPr lang="en-US" sz="2000" dirty="0" smtClean="0"/>
              <a:t>As the mission, programs and services of academic libraries evolve so must the way we interact with library users.  The use of content management systems (CMS) is key to improving curriculum focused content and library assessment to reach users in this platform. The presentation will investigate the Thomas F. Holgate’s 1</a:t>
            </a:r>
            <a:r>
              <a:rPr lang="en-US" sz="2000" baseline="30000" dirty="0" smtClean="0"/>
              <a:t>st </a:t>
            </a:r>
            <a:r>
              <a:rPr lang="en-US" sz="2000" dirty="0" smtClean="0"/>
              <a:t> interaction with its CMS platform. There will be an overview of what learning objects were integrated through Web 2.0 applications (e.g. Snag-it)  and screen video capture (i.e. Camtasia)  in an effort to provide a flipped instructional model for the History Departments - HL 101 Section 1 &amp;2 classes.  This project will aid in improving the library’s instructional course model for information literacy for history students by integrating learning outcome measurement tools through a Pathfinder Tutorial that provides formative and summative quizzes to assess the successfulness of the research tutorials and library instruction.  This presentation will outline specific practices implemented in the </a:t>
            </a:r>
            <a:r>
              <a:rPr lang="en-US" sz="2000" dirty="0" err="1" smtClean="0"/>
              <a:t>BellNet</a:t>
            </a:r>
            <a:r>
              <a:rPr lang="en-US" sz="2000" dirty="0" smtClean="0"/>
              <a:t> - CMS platform. </a:t>
            </a:r>
            <a:endParaRPr lang="en-US" sz="2000" dirty="0"/>
          </a:p>
        </p:txBody>
      </p:sp>
    </p:spTree>
    <p:extLst>
      <p:ext uri="{BB962C8B-B14F-4D97-AF65-F5344CB8AC3E}">
        <p14:creationId xmlns:p14="http://schemas.microsoft.com/office/powerpoint/2010/main" val="650252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914400"/>
          </a:xfrm>
        </p:spPr>
        <p:txBody>
          <a:bodyPr/>
          <a:lstStyle/>
          <a:p>
            <a:r>
              <a:rPr lang="en-US" dirty="0" smtClean="0"/>
              <a:t>PROJECT GOALS</a:t>
            </a:r>
            <a:endParaRPr lang="en-US" dirty="0"/>
          </a:p>
        </p:txBody>
      </p:sp>
      <p:sp>
        <p:nvSpPr>
          <p:cNvPr id="3" name="Content Placeholder 2"/>
          <p:cNvSpPr>
            <a:spLocks noGrp="1"/>
          </p:cNvSpPr>
          <p:nvPr>
            <p:ph idx="1"/>
          </p:nvPr>
        </p:nvSpPr>
        <p:spPr>
          <a:xfrm>
            <a:off x="457200" y="2209800"/>
            <a:ext cx="8229600" cy="3916363"/>
          </a:xfrm>
        </p:spPr>
        <p:txBody>
          <a:bodyPr>
            <a:normAutofit/>
          </a:bodyPr>
          <a:lstStyle/>
          <a:p>
            <a:r>
              <a:rPr lang="en-US" dirty="0" smtClean="0"/>
              <a:t>Collaborate with faculty to review course syllabus to embed </a:t>
            </a:r>
            <a:r>
              <a:rPr lang="en-US" dirty="0"/>
              <a:t>I</a:t>
            </a:r>
            <a:r>
              <a:rPr lang="en-US" dirty="0" smtClean="0"/>
              <a:t>nformation Literacy (IL)language and content</a:t>
            </a:r>
          </a:p>
          <a:p>
            <a:r>
              <a:rPr lang="en-US" dirty="0" smtClean="0"/>
              <a:t>Measure the users understanding  IL through a series of module based tutorials</a:t>
            </a:r>
          </a:p>
          <a:p>
            <a:r>
              <a:rPr lang="en-US" dirty="0" smtClean="0"/>
              <a:t>Decrease instructional time through a Flipped Instructional Model</a:t>
            </a:r>
            <a:endParaRPr lang="en-US" dirty="0"/>
          </a:p>
        </p:txBody>
      </p:sp>
    </p:spTree>
    <p:extLst>
      <p:ext uri="{BB962C8B-B14F-4D97-AF65-F5344CB8AC3E}">
        <p14:creationId xmlns:p14="http://schemas.microsoft.com/office/powerpoint/2010/main" val="2608694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838200"/>
          </a:xfrm>
        </p:spPr>
        <p:txBody>
          <a:bodyPr/>
          <a:lstStyle/>
          <a:p>
            <a:r>
              <a:rPr lang="en-US" dirty="0" smtClean="0"/>
              <a:t>STRUCTURE</a:t>
            </a:r>
            <a:endParaRPr lang="en-US" dirty="0"/>
          </a:p>
        </p:txBody>
      </p:sp>
      <p:sp>
        <p:nvSpPr>
          <p:cNvPr id="3" name="Content Placeholder 2"/>
          <p:cNvSpPr>
            <a:spLocks noGrp="1"/>
          </p:cNvSpPr>
          <p:nvPr>
            <p:ph idx="1"/>
          </p:nvPr>
        </p:nvSpPr>
        <p:spPr>
          <a:xfrm>
            <a:off x="609600" y="2057400"/>
            <a:ext cx="8153400" cy="4572000"/>
          </a:xfrm>
        </p:spPr>
        <p:txBody>
          <a:bodyPr>
            <a:normAutofit fontScale="62500" lnSpcReduction="20000"/>
          </a:bodyPr>
          <a:lstStyle/>
          <a:p>
            <a:r>
              <a:rPr lang="en-US" dirty="0" smtClean="0"/>
              <a:t>Stakeholders</a:t>
            </a:r>
          </a:p>
          <a:p>
            <a:pPr lvl="1"/>
            <a:r>
              <a:rPr lang="en-US" dirty="0" smtClean="0"/>
              <a:t>Prof. Jennifer Ash, History Dept.</a:t>
            </a:r>
          </a:p>
          <a:p>
            <a:pPr lvl="1"/>
            <a:r>
              <a:rPr lang="en-US" dirty="0" smtClean="0"/>
              <a:t>William Morris, IT Dept.</a:t>
            </a:r>
          </a:p>
          <a:p>
            <a:pPr lvl="1"/>
            <a:r>
              <a:rPr lang="en-US" dirty="0" smtClean="0"/>
              <a:t>Joan Williams, Library Director</a:t>
            </a:r>
          </a:p>
          <a:p>
            <a:r>
              <a:rPr lang="en-US" dirty="0" smtClean="0"/>
              <a:t>Jenzabar </a:t>
            </a:r>
          </a:p>
          <a:p>
            <a:pPr lvl="1"/>
            <a:r>
              <a:rPr lang="en-US" i="1" dirty="0" smtClean="0"/>
              <a:t>e-Racer</a:t>
            </a:r>
            <a:r>
              <a:rPr lang="en-US" dirty="0" smtClean="0"/>
              <a:t> Course Management System(CMS)</a:t>
            </a:r>
          </a:p>
          <a:p>
            <a:r>
              <a:rPr lang="en-US" dirty="0" smtClean="0"/>
              <a:t>Flipped Instructional Model</a:t>
            </a:r>
          </a:p>
          <a:p>
            <a:pPr lvl="1"/>
            <a:r>
              <a:rPr lang="en-US" dirty="0" smtClean="0"/>
              <a:t>Holgate Library’s Resources </a:t>
            </a:r>
          </a:p>
          <a:p>
            <a:pPr lvl="2"/>
            <a:r>
              <a:rPr lang="en-US" dirty="0" smtClean="0"/>
              <a:t>Tell Me</a:t>
            </a:r>
          </a:p>
          <a:p>
            <a:pPr lvl="2"/>
            <a:r>
              <a:rPr lang="en-US" dirty="0" smtClean="0">
                <a:hlinkClick r:id="rId2"/>
              </a:rPr>
              <a:t>Library Tool Kit</a:t>
            </a:r>
            <a:endParaRPr lang="en-US" dirty="0" smtClean="0"/>
          </a:p>
          <a:p>
            <a:pPr lvl="2"/>
            <a:r>
              <a:rPr lang="en-US" dirty="0" smtClean="0"/>
              <a:t>Ask a Librarian!</a:t>
            </a:r>
          </a:p>
          <a:p>
            <a:pPr lvl="2"/>
            <a:r>
              <a:rPr lang="en-US" dirty="0" smtClean="0">
                <a:hlinkClick r:id="rId3"/>
              </a:rPr>
              <a:t>Pathfinder Guiding You Through Your Research</a:t>
            </a:r>
            <a:endParaRPr lang="en-US" dirty="0" smtClean="0"/>
          </a:p>
          <a:p>
            <a:pPr lvl="3"/>
            <a:r>
              <a:rPr lang="en-US" dirty="0" smtClean="0"/>
              <a:t>6 Modules </a:t>
            </a:r>
          </a:p>
          <a:p>
            <a:pPr lvl="3"/>
            <a:r>
              <a:rPr lang="en-US" dirty="0" smtClean="0">
                <a:hlinkClick r:id="rId4"/>
              </a:rPr>
              <a:t>5 Workbooks</a:t>
            </a:r>
            <a:endParaRPr lang="en-US" dirty="0" smtClean="0"/>
          </a:p>
          <a:p>
            <a:pPr lvl="2"/>
            <a:r>
              <a:rPr lang="en-US" dirty="0" smtClean="0"/>
              <a:t>Writing and Citing</a:t>
            </a:r>
          </a:p>
          <a:p>
            <a:pPr lvl="3"/>
            <a:r>
              <a:rPr lang="en-US" dirty="0" smtClean="0">
                <a:hlinkClick r:id="rId5"/>
              </a:rPr>
              <a:t>APA</a:t>
            </a:r>
            <a:r>
              <a:rPr lang="en-US" dirty="0" smtClean="0"/>
              <a:t> and </a:t>
            </a:r>
            <a:r>
              <a:rPr lang="en-US" dirty="0" smtClean="0">
                <a:hlinkClick r:id="rId5"/>
              </a:rPr>
              <a:t>MLA</a:t>
            </a:r>
            <a:r>
              <a:rPr lang="en-US" dirty="0" smtClean="0"/>
              <a:t> Handouts</a:t>
            </a:r>
          </a:p>
          <a:p>
            <a:pPr lvl="1"/>
            <a:r>
              <a:rPr lang="en-US" dirty="0" smtClean="0"/>
              <a:t>Collaboration</a:t>
            </a:r>
          </a:p>
          <a:p>
            <a:pPr lvl="2"/>
            <a:r>
              <a:rPr lang="en-US" dirty="0">
                <a:solidFill>
                  <a:prstClr val="black"/>
                </a:solidFill>
                <a:hlinkClick r:id="rId6"/>
              </a:rPr>
              <a:t>Poll Everywhere</a:t>
            </a:r>
            <a:endParaRPr lang="en-US" dirty="0">
              <a:solidFill>
                <a:prstClr val="black"/>
              </a:solidFill>
            </a:endParaRPr>
          </a:p>
          <a:p>
            <a:pPr lvl="2"/>
            <a:endParaRPr lang="en-US" dirty="0" smtClean="0"/>
          </a:p>
          <a:p>
            <a:pPr lvl="1"/>
            <a:endParaRPr lang="en-US" dirty="0" smtClean="0"/>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7000" y="1295400"/>
            <a:ext cx="2457450" cy="5365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6477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normAutofit/>
          </a:bodyPr>
          <a:lstStyle/>
          <a:p>
            <a:r>
              <a:rPr lang="en-US" dirty="0" smtClean="0"/>
              <a:t>PROCESS</a:t>
            </a:r>
            <a:endParaRPr lang="en-US" dirty="0"/>
          </a:p>
        </p:txBody>
      </p:sp>
      <p:sp>
        <p:nvSpPr>
          <p:cNvPr id="3" name="Content Placeholder 2"/>
          <p:cNvSpPr>
            <a:spLocks noGrp="1"/>
          </p:cNvSpPr>
          <p:nvPr>
            <p:ph idx="1"/>
          </p:nvPr>
        </p:nvSpPr>
        <p:spPr>
          <a:xfrm>
            <a:off x="457200" y="2514600"/>
            <a:ext cx="8229600" cy="3611563"/>
          </a:xfrm>
        </p:spPr>
        <p:txBody>
          <a:bodyPr/>
          <a:lstStyle/>
          <a:p>
            <a:r>
              <a:rPr lang="en-US" dirty="0" smtClean="0"/>
              <a:t>Pros &amp; Cons</a:t>
            </a:r>
          </a:p>
          <a:p>
            <a:pPr lvl="1"/>
            <a:r>
              <a:rPr lang="en-US" dirty="0" smtClean="0"/>
              <a:t>Stakeholders</a:t>
            </a:r>
          </a:p>
          <a:p>
            <a:pPr lvl="1"/>
            <a:r>
              <a:rPr lang="en-US" dirty="0" smtClean="0"/>
              <a:t>Technology</a:t>
            </a:r>
          </a:p>
          <a:p>
            <a:pPr lvl="1"/>
            <a:r>
              <a:rPr lang="en-US" dirty="0" smtClean="0"/>
              <a:t>Faculty/Staff</a:t>
            </a:r>
          </a:p>
          <a:p>
            <a:pPr marL="457200" lvl="1" indent="0">
              <a:buNone/>
            </a:pPr>
            <a:endParaRPr lang="en-US" dirty="0" smtClean="0"/>
          </a:p>
          <a:p>
            <a:pPr lvl="1"/>
            <a:endParaRPr lang="en-US" dirty="0" smtClean="0"/>
          </a:p>
        </p:txBody>
      </p:sp>
    </p:spTree>
    <p:extLst>
      <p:ext uri="{BB962C8B-B14F-4D97-AF65-F5344CB8AC3E}">
        <p14:creationId xmlns:p14="http://schemas.microsoft.com/office/powerpoint/2010/main" val="1977142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19200"/>
            <a:ext cx="8153400" cy="1143000"/>
          </a:xfrm>
        </p:spPr>
        <p:txBody>
          <a:bodyPr/>
          <a:lstStyle/>
          <a:p>
            <a:r>
              <a:rPr lang="en-US" dirty="0" smtClean="0"/>
              <a:t>OVERALL OUTCOMES</a:t>
            </a:r>
            <a:endParaRPr lang="en-US" dirty="0"/>
          </a:p>
        </p:txBody>
      </p:sp>
      <p:sp>
        <p:nvSpPr>
          <p:cNvPr id="3" name="Content Placeholder 2"/>
          <p:cNvSpPr>
            <a:spLocks noGrp="1"/>
          </p:cNvSpPr>
          <p:nvPr>
            <p:ph idx="1"/>
          </p:nvPr>
        </p:nvSpPr>
        <p:spPr>
          <a:xfrm>
            <a:off x="533400" y="2362200"/>
            <a:ext cx="8153400" cy="3763963"/>
          </a:xfrm>
        </p:spPr>
        <p:txBody>
          <a:bodyPr>
            <a:normAutofit fontScale="85000" lnSpcReduction="20000"/>
          </a:bodyPr>
          <a:lstStyle/>
          <a:p>
            <a:r>
              <a:rPr lang="en-US" dirty="0" smtClean="0"/>
              <a:t>“Students First”</a:t>
            </a:r>
          </a:p>
          <a:p>
            <a:r>
              <a:rPr lang="en-US" dirty="0" smtClean="0"/>
              <a:t>Improved awareness  of what IL is and what tools are being used to push that initiative </a:t>
            </a:r>
          </a:p>
          <a:p>
            <a:r>
              <a:rPr lang="en-US" dirty="0" smtClean="0"/>
              <a:t>Loads of Data</a:t>
            </a:r>
          </a:p>
          <a:p>
            <a:pPr lvl="1"/>
            <a:r>
              <a:rPr lang="en-US" dirty="0" smtClean="0"/>
              <a:t>What can work?</a:t>
            </a:r>
          </a:p>
          <a:p>
            <a:pPr lvl="1"/>
            <a:r>
              <a:rPr lang="en-US" dirty="0" smtClean="0"/>
              <a:t>Asynchronous tutorials</a:t>
            </a:r>
          </a:p>
          <a:p>
            <a:r>
              <a:rPr lang="en-US" dirty="0" smtClean="0"/>
              <a:t>Did it make a difference?</a:t>
            </a:r>
          </a:p>
          <a:p>
            <a:pPr lvl="1"/>
            <a:r>
              <a:rPr lang="en-US" dirty="0" smtClean="0"/>
              <a:t>Students </a:t>
            </a:r>
          </a:p>
          <a:p>
            <a:pPr lvl="1"/>
            <a:r>
              <a:rPr lang="en-US" dirty="0" smtClean="0"/>
              <a:t>Faculty</a:t>
            </a:r>
          </a:p>
          <a:p>
            <a:endParaRPr lang="en-US" dirty="0"/>
          </a:p>
        </p:txBody>
      </p:sp>
    </p:spTree>
    <p:extLst>
      <p:ext uri="{BB962C8B-B14F-4D97-AF65-F5344CB8AC3E}">
        <p14:creationId xmlns:p14="http://schemas.microsoft.com/office/powerpoint/2010/main" val="3949495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lstStyle/>
          <a:p>
            <a:r>
              <a:rPr lang="en-US" dirty="0" smtClean="0"/>
              <a:t>KEY INNOVATIONS</a:t>
            </a:r>
            <a:endParaRPr lang="en-US" dirty="0"/>
          </a:p>
        </p:txBody>
      </p:sp>
      <p:sp>
        <p:nvSpPr>
          <p:cNvPr id="3" name="Content Placeholder 2"/>
          <p:cNvSpPr>
            <a:spLocks noGrp="1"/>
          </p:cNvSpPr>
          <p:nvPr>
            <p:ph idx="1"/>
          </p:nvPr>
        </p:nvSpPr>
        <p:spPr>
          <a:xfrm>
            <a:off x="457200" y="2362200"/>
            <a:ext cx="8229600" cy="3763963"/>
          </a:xfrm>
        </p:spPr>
        <p:txBody>
          <a:bodyPr>
            <a:normAutofit/>
          </a:bodyPr>
          <a:lstStyle/>
          <a:p>
            <a:pPr marL="857250" lvl="1" indent="-457200">
              <a:buFont typeface="Arial" pitchFamily="34" charset="0"/>
              <a:buChar char="•"/>
            </a:pPr>
            <a:r>
              <a:rPr lang="en-US" dirty="0" smtClean="0"/>
              <a:t>Students were engaged in a Flipped Instructional Model vs. a traditional in-person instructional sessions?</a:t>
            </a:r>
          </a:p>
          <a:p>
            <a:pPr marL="1257300" lvl="2" indent="-457200"/>
            <a:r>
              <a:rPr lang="en-US" dirty="0"/>
              <a:t>The introduction of the Pathfinder into this Flipped Instructional Model provided me the perfect opportunity to be heard but not seen.</a:t>
            </a:r>
          </a:p>
          <a:p>
            <a:pPr marL="1314450" lvl="2" indent="-514350"/>
            <a:r>
              <a:rPr lang="en-US" dirty="0" smtClean="0"/>
              <a:t>An average of 85% of all work assigned and completed by students via the CMS was done asynchronously.</a:t>
            </a:r>
          </a:p>
          <a:p>
            <a:pPr marL="914400" lvl="1" indent="-514350">
              <a:buFont typeface="+mj-lt"/>
              <a:buAutoNum type="arabicPeriod"/>
            </a:pPr>
            <a:endParaRPr lang="en-US" dirty="0" smtClean="0"/>
          </a:p>
          <a:p>
            <a:pPr marL="914400" lvl="1" indent="-514350">
              <a:buFont typeface="+mj-lt"/>
              <a:buAutoNum type="arabicPeriod"/>
            </a:pPr>
            <a:endParaRPr lang="en-US" dirty="0" smtClean="0"/>
          </a:p>
          <a:p>
            <a:pPr marL="800100" lvl="2" indent="0">
              <a:buNone/>
            </a:pPr>
            <a:endParaRPr lang="en-US" dirty="0" smtClean="0"/>
          </a:p>
          <a:p>
            <a:pPr marL="914400" lvl="1" indent="-514350">
              <a:buFont typeface="+mj-lt"/>
              <a:buAutoNum type="arabicPeriod"/>
            </a:pPr>
            <a:endParaRPr lang="en-US" dirty="0" smtClean="0"/>
          </a:p>
          <a:p>
            <a:pPr marL="914400" lvl="1" indent="-514350">
              <a:buFont typeface="+mj-lt"/>
              <a:buAutoNum type="arabicPeriod"/>
            </a:pPr>
            <a:endParaRPr lang="en-US" dirty="0" smtClean="0"/>
          </a:p>
          <a:p>
            <a:endParaRPr lang="en-US" dirty="0"/>
          </a:p>
        </p:txBody>
      </p:sp>
    </p:spTree>
    <p:extLst>
      <p:ext uri="{BB962C8B-B14F-4D97-AF65-F5344CB8AC3E}">
        <p14:creationId xmlns:p14="http://schemas.microsoft.com/office/powerpoint/2010/main" val="3647218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dirty="0" smtClean="0"/>
              <a:t>KEY INNOVATIONS</a:t>
            </a:r>
            <a:endParaRPr lang="en-US" dirty="0"/>
          </a:p>
        </p:txBody>
      </p:sp>
      <p:sp>
        <p:nvSpPr>
          <p:cNvPr id="3" name="Content Placeholder 2"/>
          <p:cNvSpPr>
            <a:spLocks noGrp="1"/>
          </p:cNvSpPr>
          <p:nvPr>
            <p:ph idx="1"/>
          </p:nvPr>
        </p:nvSpPr>
        <p:spPr>
          <a:xfrm>
            <a:off x="381000" y="2514600"/>
            <a:ext cx="8305800" cy="3611563"/>
          </a:xfrm>
        </p:spPr>
        <p:txBody>
          <a:bodyPr>
            <a:normAutofit/>
          </a:bodyPr>
          <a:lstStyle/>
          <a:p>
            <a:r>
              <a:rPr lang="en-US" dirty="0" smtClean="0"/>
              <a:t>Did the library meet the faculty members information literacy needs?</a:t>
            </a:r>
          </a:p>
          <a:p>
            <a:pPr lvl="1"/>
            <a:r>
              <a:rPr lang="en-US" dirty="0" smtClean="0"/>
              <a:t>Camtasia allowed me to create curriculum focused content to push library resources</a:t>
            </a:r>
          </a:p>
          <a:p>
            <a:pPr lvl="1"/>
            <a:r>
              <a:rPr lang="en-US" dirty="0" smtClean="0"/>
              <a:t>Using Poll Everywhere to start a conversation via virtual chat.</a:t>
            </a:r>
          </a:p>
          <a:p>
            <a:endParaRPr lang="en-US" dirty="0"/>
          </a:p>
        </p:txBody>
      </p:sp>
    </p:spTree>
    <p:extLst>
      <p:ext uri="{BB962C8B-B14F-4D97-AF65-F5344CB8AC3E}">
        <p14:creationId xmlns:p14="http://schemas.microsoft.com/office/powerpoint/2010/main" val="10105616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412</TotalTime>
  <Words>515</Words>
  <Application>Microsoft Office PowerPoint</Application>
  <PresentationFormat>On-screen Show (4:3)</PresentationFormat>
  <Paragraphs>66</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An Evening Reference Librarian turns library instruction on its head: Bennett College and the Holgate library improving information literacy through  assessment in a flipped instructional model in Jenzabar e-Racer course management system (CMS).</vt:lpstr>
      <vt:lpstr>PRESENTATION OUTLINE</vt:lpstr>
      <vt:lpstr>ABSTRACT</vt:lpstr>
      <vt:lpstr>PROJECT GOALS</vt:lpstr>
      <vt:lpstr>STRUCTURE</vt:lpstr>
      <vt:lpstr>PROCESS</vt:lpstr>
      <vt:lpstr>OVERALL OUTCOMES</vt:lpstr>
      <vt:lpstr>KEY INNOVATIONS</vt:lpstr>
      <vt:lpstr>KEY INNOVATIONS</vt:lpstr>
      <vt:lpstr>SUMMARY</vt:lpstr>
    </vt:vector>
  </TitlesOfParts>
  <Company>Bennett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Terrence Martin</dc:creator>
  <cp:lastModifiedBy>Sandra Phoenix</cp:lastModifiedBy>
  <cp:revision>33</cp:revision>
  <dcterms:created xsi:type="dcterms:W3CDTF">2012-09-30T23:12:18Z</dcterms:created>
  <dcterms:modified xsi:type="dcterms:W3CDTF">2012-11-07T15:57:19Z</dcterms:modified>
</cp:coreProperties>
</file>