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2"/>
  </p:sldMasterIdLst>
  <p:notesMasterIdLst>
    <p:notesMasterId r:id="rId14"/>
  </p:notesMasterIdLst>
  <p:handoutMasterIdLst>
    <p:handoutMasterId r:id="rId15"/>
  </p:handoutMasterIdLst>
  <p:sldIdLst>
    <p:sldId id="256" r:id="rId3"/>
    <p:sldId id="279" r:id="rId4"/>
    <p:sldId id="292" r:id="rId5"/>
    <p:sldId id="291" r:id="rId6"/>
    <p:sldId id="290" r:id="rId7"/>
    <p:sldId id="273" r:id="rId8"/>
    <p:sldId id="289" r:id="rId9"/>
    <p:sldId id="293" r:id="rId10"/>
    <p:sldId id="295" r:id="rId11"/>
    <p:sldId id="294" r:id="rId12"/>
    <p:sldId id="296" r:id="rId13"/>
  </p:sldIdLst>
  <p:sldSz cx="12188825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013" autoAdjust="0"/>
  </p:normalViewPr>
  <p:slideViewPr>
    <p:cSldViewPr>
      <p:cViewPr>
        <p:scale>
          <a:sx n="66" d="100"/>
          <a:sy n="66" d="100"/>
        </p:scale>
        <p:origin x="232" y="-2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2F14E0A-DF65-4BDC-92B0-03E2EBF81853}" type="datetimeFigureOut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4359DDD-B3A1-42EF-A599-2BDF30F9165A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6651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92DEDF0-23A8-48E0-AD91-AFAE7125D667}" type="datetimeFigureOut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noProof="0"/>
              <a:t>Click to edit Master text styles</a:t>
            </a:r>
          </a:p>
          <a:p>
            <a:pPr lvl="1"/>
            <a:r>
              <a:rPr noProof="0"/>
              <a:t>Second level</a:t>
            </a:r>
          </a:p>
          <a:p>
            <a:pPr lvl="2"/>
            <a:r>
              <a:rPr noProof="0"/>
              <a:t>Third level</a:t>
            </a:r>
          </a:p>
          <a:p>
            <a:pPr lvl="3"/>
            <a:r>
              <a:rPr noProof="0"/>
              <a:t>Fourth level</a:t>
            </a:r>
          </a:p>
          <a:p>
            <a:pPr lvl="4"/>
            <a:r>
              <a:rPr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B58A99C-763F-42DE-97B4-16B3118DC81D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008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50E420-C1BB-4912-BBA5-3577D4E2555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34748F-842C-41F0-A5B9-07530A9C654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34748F-842C-41F0-A5B9-07530A9C654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946C41-E235-45CC-A009-E86C46F05DA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D6A264-F090-400C-A97C-B763112738E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0AD763-780D-4F2E-8D51-CEB68A368FD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3896EA-2A89-4914-A2C5-05AACE02DE0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87DB05-5C8E-45A3-8F77-1D02C62CA9F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E77122-1F3D-4946-985B-C5F7164D248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F584FD-10CB-4BA6-8116-97079285613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0018E3-A35A-4BA0-93FB-2E1A3469E5D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hidden">
          <a:xfrm>
            <a:off x="0" y="0"/>
            <a:ext cx="12188825" cy="4810125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dirty="0"/>
          </a:p>
        </p:txBody>
      </p:sp>
      <p:sp>
        <p:nvSpPr>
          <p:cNvPr id="6" name="Rectangle 5"/>
          <p:cNvSpPr/>
          <p:nvPr/>
        </p:nvSpPr>
        <p:spPr bwMode="hidden">
          <a:xfrm>
            <a:off x="0" y="4810125"/>
            <a:ext cx="12188825" cy="204787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dirty="0"/>
          </a:p>
        </p:txBody>
      </p:sp>
      <p:sp useBgFill="1">
        <p:nvSpPr>
          <p:cNvPr id="7" name="Freeform 9"/>
          <p:cNvSpPr>
            <a:spLocks/>
          </p:cNvSpPr>
          <p:nvPr/>
        </p:nvSpPr>
        <p:spPr bwMode="white">
          <a:xfrm>
            <a:off x="1588" y="4714875"/>
            <a:ext cx="12185650" cy="192088"/>
          </a:xfrm>
          <a:custGeom>
            <a:avLst/>
            <a:gdLst/>
            <a:ahLst/>
            <a:cxnLst>
              <a:cxn ang="0">
                <a:pos x="2082258" y="8004"/>
              </a:cxn>
              <a:cxn ang="0">
                <a:pos x="2382746" y="8004"/>
              </a:cxn>
              <a:cxn ang="0">
                <a:pos x="2844059" y="1455"/>
              </a:cxn>
              <a:cxn ang="0">
                <a:pos x="3127619" y="11278"/>
              </a:cxn>
              <a:cxn ang="0">
                <a:pos x="3419643" y="11278"/>
              </a:cxn>
              <a:cxn ang="0">
                <a:pos x="3783615" y="8004"/>
              </a:cxn>
              <a:cxn ang="0">
                <a:pos x="4109496" y="8004"/>
              </a:cxn>
              <a:cxn ang="0">
                <a:pos x="4511558" y="14552"/>
              </a:cxn>
              <a:cxn ang="0">
                <a:pos x="4968639" y="14552"/>
              </a:cxn>
              <a:cxn ang="0">
                <a:pos x="5247967" y="4730"/>
              </a:cxn>
              <a:cxn ang="0">
                <a:pos x="5552687" y="14552"/>
              </a:cxn>
              <a:cxn ang="0">
                <a:pos x="5823550" y="4730"/>
              </a:cxn>
              <a:cxn ang="0">
                <a:pos x="6280631" y="8004"/>
              </a:cxn>
              <a:cxn ang="0">
                <a:pos x="6873143" y="14552"/>
              </a:cxn>
              <a:cxn ang="0">
                <a:pos x="7144006" y="11278"/>
              </a:cxn>
              <a:cxn ang="0">
                <a:pos x="7359850" y="14552"/>
              </a:cxn>
              <a:cxn ang="0">
                <a:pos x="7804234" y="1455"/>
              </a:cxn>
              <a:cxn ang="0">
                <a:pos x="8070865" y="8004"/>
              </a:cxn>
              <a:cxn ang="0">
                <a:pos x="8485623" y="1455"/>
              </a:cxn>
              <a:cxn ang="0">
                <a:pos x="8811505" y="14552"/>
              </a:cxn>
              <a:cxn ang="0">
                <a:pos x="9103529" y="4730"/>
              </a:cxn>
              <a:cxn ang="0">
                <a:pos x="9433643" y="14552"/>
              </a:cxn>
              <a:cxn ang="0">
                <a:pos x="9780686" y="14552"/>
              </a:cxn>
              <a:cxn ang="0">
                <a:pos x="10136193" y="8004"/>
              </a:cxn>
              <a:cxn ang="0">
                <a:pos x="10474772" y="8004"/>
              </a:cxn>
              <a:cxn ang="0">
                <a:pos x="10804886" y="8004"/>
              </a:cxn>
              <a:cxn ang="0">
                <a:pos x="11139232" y="11278"/>
              </a:cxn>
              <a:cxn ang="0">
                <a:pos x="11355076" y="8004"/>
              </a:cxn>
              <a:cxn ang="0">
                <a:pos x="11697886" y="8004"/>
              </a:cxn>
              <a:cxn ang="0">
                <a:pos x="12108413" y="8004"/>
              </a:cxn>
              <a:cxn ang="0">
                <a:pos x="11738093" y="178760"/>
              </a:cxn>
              <a:cxn ang="0">
                <a:pos x="11183671" y="182034"/>
              </a:cxn>
              <a:cxn ang="0">
                <a:pos x="10722358" y="168938"/>
              </a:cxn>
              <a:cxn ang="0">
                <a:pos x="10400708" y="172212"/>
              </a:cxn>
              <a:cxn ang="0">
                <a:pos x="9918234" y="172212"/>
              </a:cxn>
              <a:cxn ang="0">
                <a:pos x="9478082" y="172212"/>
              </a:cxn>
              <a:cxn ang="0">
                <a:pos x="9156433" y="178760"/>
              </a:cxn>
              <a:cxn ang="0">
                <a:pos x="8767067" y="178760"/>
              </a:cxn>
              <a:cxn ang="0">
                <a:pos x="8429547" y="170575"/>
              </a:cxn>
              <a:cxn ang="0">
                <a:pos x="7912157" y="172212"/>
              </a:cxn>
              <a:cxn ang="0">
                <a:pos x="7552417" y="168938"/>
              </a:cxn>
              <a:cxn ang="0">
                <a:pos x="6887957" y="175486"/>
              </a:cxn>
              <a:cxn ang="0">
                <a:pos x="6350464" y="172212"/>
              </a:cxn>
              <a:cxn ang="0">
                <a:pos x="5796041" y="168938"/>
              </a:cxn>
              <a:cxn ang="0">
                <a:pos x="5233155" y="168938"/>
              </a:cxn>
              <a:cxn ang="0">
                <a:pos x="4716823" y="172212"/>
              </a:cxn>
              <a:cxn ang="0">
                <a:pos x="4221652" y="178760"/>
              </a:cxn>
              <a:cxn ang="0">
                <a:pos x="3819589" y="175486"/>
              </a:cxn>
              <a:cxn ang="0">
                <a:pos x="3409063" y="168938"/>
              </a:cxn>
              <a:cxn ang="0">
                <a:pos x="3007001" y="175486"/>
              </a:cxn>
              <a:cxn ang="0">
                <a:pos x="2604939" y="172212"/>
              </a:cxn>
              <a:cxn ang="0">
                <a:pos x="2274825" y="182034"/>
              </a:cxn>
              <a:cxn ang="0">
                <a:pos x="1843138" y="175486"/>
              </a:cxn>
              <a:cxn ang="0">
                <a:pos x="1496095" y="172212"/>
              </a:cxn>
              <a:cxn ang="0">
                <a:pos x="1182909" y="168938"/>
              </a:cxn>
              <a:cxn ang="0">
                <a:pos x="835866" y="172212"/>
              </a:cxn>
              <a:cxn ang="0">
                <a:pos x="311070" y="172212"/>
              </a:cxn>
              <a:cxn ang="0">
                <a:pos x="50787" y="11278"/>
              </a:cxn>
              <a:cxn ang="0">
                <a:pos x="363972" y="4730"/>
              </a:cxn>
              <a:cxn ang="0">
                <a:pos x="664460" y="11278"/>
              </a:cxn>
              <a:cxn ang="0">
                <a:pos x="994574" y="1455"/>
              </a:cxn>
              <a:cxn ang="0">
                <a:pos x="1290830" y="4730"/>
              </a:cxn>
              <a:cxn ang="0">
                <a:pos x="1646338" y="14552"/>
              </a:cxn>
            </a:cxnLst>
            <a:rect l="0" t="0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600" cy="1143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6E9AE-3FEB-4C06-8C42-FE6D2D2C2B52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5D59B-4B72-4E25-8FE5-BE506C4B4095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1C1FF-65B8-4449-967C-B8DAB0D1F824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4B42E-8029-44F5-B8FC-041663E97EF8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hidden">
          <a:xfrm>
            <a:off x="0" y="0"/>
            <a:ext cx="93138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hidden">
          <a:xfrm>
            <a:off x="0" y="0"/>
            <a:ext cx="9218613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dirty="0"/>
          </a:p>
        </p:txBody>
      </p:sp>
      <p:sp>
        <p:nvSpPr>
          <p:cNvPr id="6" name="Freeform 9"/>
          <p:cNvSpPr>
            <a:spLocks/>
          </p:cNvSpPr>
          <p:nvPr/>
        </p:nvSpPr>
        <p:spPr bwMode="hidden">
          <a:xfrm rot="5400000">
            <a:off x="5885657" y="3332956"/>
            <a:ext cx="6858000" cy="19208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3" y="685800"/>
            <a:ext cx="7460842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8667" y="685800"/>
            <a:ext cx="129540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00D75-47F7-4CC9-9269-D12C22D5A0B2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311A-EA5B-4EE3-A843-B7DB14E44F99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23F9A-86FA-4251-A4F6-E52381F51C27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4C6A7-92D1-4347-8EF9-101CE93B6FFD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hidden">
          <a:xfrm>
            <a:off x="0" y="0"/>
            <a:ext cx="1218882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hidden">
          <a:xfrm>
            <a:off x="0" y="0"/>
            <a:ext cx="12188825" cy="4810125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dirty="0"/>
          </a:p>
        </p:txBody>
      </p:sp>
      <p:sp>
        <p:nvSpPr>
          <p:cNvPr id="6" name="Freeform 9"/>
          <p:cNvSpPr>
            <a:spLocks/>
          </p:cNvSpPr>
          <p:nvPr/>
        </p:nvSpPr>
        <p:spPr bwMode="hidden">
          <a:xfrm>
            <a:off x="1588" y="4714875"/>
            <a:ext cx="12185650" cy="192088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360" y="1905000"/>
            <a:ext cx="9142999" cy="2667000"/>
          </a:xfrm>
        </p:spPr>
        <p:txBody>
          <a:bodyPr>
            <a:noAutofit/>
          </a:bodyPr>
          <a:lstStyle>
            <a:lvl1pPr algn="l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2" y="5029200"/>
            <a:ext cx="8229601" cy="1143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00A34-F99A-4BDE-87A2-EBDD7D76F256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3C161-24BB-4686-A44B-C7D7FD997B93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6552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2" y="1905000"/>
            <a:ext cx="4416552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C11BA-B0DC-4628-A1E3-5A7ACA8DAD70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1653C-CE5A-408E-AD8C-F7C1F5B1AB74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416552" cy="3429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 baseline="0"/>
            </a:lvl8pPr>
            <a:lvl9pPr marL="1920240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6812" y="1905000"/>
            <a:ext cx="4416552" cy="762000"/>
          </a:xfrm>
        </p:spPr>
        <p:txBody>
          <a:bodyPr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6812" y="2743200"/>
            <a:ext cx="4416552" cy="3429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DB88C-C46E-4989-92D7-7B3CD8F86E9B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A02DF-E4F7-4E6E-AA30-18CA73C76EE3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A8859-74E1-4BCC-A506-A71ADFC1EDE5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82132-CE96-480D-A72B-E242F939591B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 bwMode="hidden">
          <a:xfrm>
            <a:off x="0" y="0"/>
            <a:ext cx="12188825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089C6-9ADC-4255-A9F8-A6B7C78354E1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39FF0-2CFB-4B4D-B038-DB8B525B552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"/>
          <p:cNvSpPr>
            <a:spLocks/>
          </p:cNvSpPr>
          <p:nvPr/>
        </p:nvSpPr>
        <p:spPr bwMode="auto">
          <a:xfrm>
            <a:off x="4494213" y="1905000"/>
            <a:ext cx="6153150" cy="4251325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514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568" y="2087880"/>
            <a:ext cx="5791200" cy="3886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A1D4A-6092-4331-81D3-80A1CA957370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023E1-6D6F-4A40-963B-52D812B94C0E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"/>
          <p:cNvSpPr>
            <a:spLocks/>
          </p:cNvSpPr>
          <p:nvPr/>
        </p:nvSpPr>
        <p:spPr bwMode="auto">
          <a:xfrm>
            <a:off x="1522413" y="1905000"/>
            <a:ext cx="6153150" cy="4251325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1" y="3429000"/>
            <a:ext cx="2743200" cy="2514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06880" y="2087880"/>
            <a:ext cx="5784978" cy="3886200"/>
          </a:xfrm>
          <a:solidFill>
            <a:schemeClr val="bg2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noProof="0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56EBE-B8D5-4D55-AC91-A9BE2B95CF0C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B1C7B-9921-4EDE-86F3-E7CE47DE1CA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22413" y="1905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1027" name="Picture 12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hidden">
          <a:xfrm>
            <a:off x="0" y="1628775"/>
            <a:ext cx="1218882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 bwMode="hidden">
          <a:xfrm>
            <a:off x="0" y="1536700"/>
            <a:ext cx="12188825" cy="53213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2413" y="1905000"/>
            <a:ext cx="9144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9038" y="6421438"/>
            <a:ext cx="963612" cy="2349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3D3AA6-D8FE-406C-BC0D-AE0AE555053D}" type="datetime1">
              <a:rPr lang="en-US"/>
              <a:pPr>
                <a:defRPr/>
              </a:pPr>
              <a:t>11/7/2012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21438"/>
            <a:ext cx="7010400" cy="2349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8238" y="6421438"/>
            <a:ext cx="638175" cy="2349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A60659-7332-471A-9EA4-C691858D9416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38" name="Freeform 9"/>
          <p:cNvSpPr>
            <a:spLocks/>
          </p:cNvSpPr>
          <p:nvPr/>
        </p:nvSpPr>
        <p:spPr bwMode="white">
          <a:xfrm>
            <a:off x="1588" y="1470025"/>
            <a:ext cx="12185650" cy="192088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dirty="0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1" r:id="rId2"/>
    <p:sldLayoutId id="2147483687" r:id="rId3"/>
    <p:sldLayoutId id="2147483682" r:id="rId4"/>
    <p:sldLayoutId id="2147483683" r:id="rId5"/>
    <p:sldLayoutId id="2147483684" r:id="rId6"/>
    <p:sldLayoutId id="2147483688" r:id="rId7"/>
    <p:sldLayoutId id="2147483689" r:id="rId8"/>
    <p:sldLayoutId id="2147483690" r:id="rId9"/>
    <p:sldLayoutId id="2147483685" r:id="rId10"/>
    <p:sldLayoutId id="2147483691" r:id="rId1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lnSpc>
          <a:spcPct val="90000"/>
        </a:lnSpc>
        <a:spcBef>
          <a:spcPts val="1800"/>
        </a:spcBef>
        <a:spcAft>
          <a:spcPct val="0"/>
        </a:spcAft>
        <a:buSzPct val="110000"/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5" indent="-273050" algn="l" rtl="0" fontAlgn="base">
        <a:lnSpc>
          <a:spcPct val="90000"/>
        </a:lnSpc>
        <a:spcBef>
          <a:spcPts val="600"/>
        </a:spcBef>
        <a:spcAft>
          <a:spcPct val="0"/>
        </a:spcAft>
        <a:buSzPct val="110000"/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963" indent="-273050" algn="l" rtl="0" fontAlgn="base">
        <a:lnSpc>
          <a:spcPct val="90000"/>
        </a:lnSpc>
        <a:spcBef>
          <a:spcPts val="600"/>
        </a:spcBef>
        <a:spcAft>
          <a:spcPct val="0"/>
        </a:spcAft>
        <a:buSzPct val="110000"/>
        <a:buFont typeface="Arial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08125" indent="-273050" algn="l" rtl="0" fontAlgn="base">
        <a:lnSpc>
          <a:spcPct val="90000"/>
        </a:lnSpc>
        <a:spcBef>
          <a:spcPts val="600"/>
        </a:spcBef>
        <a:spcAft>
          <a:spcPct val="0"/>
        </a:spcAft>
        <a:buSzPct val="110000"/>
        <a:buFont typeface="Arial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919288" indent="-273050" algn="l" rtl="0" fontAlgn="base">
        <a:lnSpc>
          <a:spcPct val="90000"/>
        </a:lnSpc>
        <a:spcBef>
          <a:spcPts val="600"/>
        </a:spcBef>
        <a:spcAft>
          <a:spcPct val="0"/>
        </a:spcAft>
        <a:buSzPct val="110000"/>
        <a:buFont typeface="Arial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72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68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ssu.libanalytics.com/tw.php?i=558&amp;d=121&amp;w=7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8613" y="533400"/>
            <a:ext cx="9144000" cy="35052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900" dirty="0" smtClean="0"/>
              <a:t/>
            </a:r>
            <a:br>
              <a:rPr lang="en-US" sz="4900" dirty="0" smtClean="0"/>
            </a:br>
            <a:r>
              <a:rPr lang="en-US" sz="4900" i="1" dirty="0" smtClean="0"/>
              <a:t>Square Pegs Into Round Holes</a:t>
            </a:r>
            <a:r>
              <a:rPr lang="en-US" sz="4900" dirty="0" smtClean="0"/>
              <a:t>: </a:t>
            </a:r>
            <a:r>
              <a:rPr lang="en-US" sz="4900" i="1" dirty="0" smtClean="0"/>
              <a:t>The Quest </a:t>
            </a:r>
            <a:r>
              <a:rPr lang="en-US" sz="4900" i="1" dirty="0"/>
              <a:t>to Teach Credit-Based Information Literacy </a:t>
            </a:r>
            <a:r>
              <a:rPr lang="en-US" sz="4900" i="1" dirty="0" smtClean="0"/>
              <a:t>Courses</a:t>
            </a:r>
            <a:br>
              <a:rPr lang="en-US" sz="4900" i="1" dirty="0" smtClean="0"/>
            </a:br>
            <a:r>
              <a:rPr lang="en-US" sz="4900" dirty="0" smtClean="0"/>
              <a:t>HBCU Library Alliance Leadership Institute</a:t>
            </a:r>
            <a:r>
              <a:rPr lang="en-US" i="1" dirty="0"/>
              <a:t/>
            </a:r>
            <a:br>
              <a:rPr lang="en-US" i="1" dirty="0"/>
            </a:br>
            <a:endParaRPr lang="en-US" dirty="0"/>
          </a:p>
        </p:txBody>
      </p:sp>
      <p:sp>
        <p:nvSpPr>
          <p:cNvPr id="8195" name="Subtitle 2"/>
          <p:cNvSpPr>
            <a:spLocks noGrp="1"/>
          </p:cNvSpPr>
          <p:nvPr>
            <p:ph type="subTitle" idx="1"/>
          </p:nvPr>
        </p:nvSpPr>
        <p:spPr>
          <a:xfrm>
            <a:off x="1522413" y="4876800"/>
            <a:ext cx="8229600" cy="1828800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US" sz="3200" b="1" smtClean="0"/>
              <a:t>Presenter:</a:t>
            </a:r>
            <a:endParaRPr lang="en-US" i="1" smtClean="0"/>
          </a:p>
          <a:p>
            <a:pPr>
              <a:spcBef>
                <a:spcPct val="0"/>
              </a:spcBef>
            </a:pPr>
            <a:r>
              <a:rPr lang="en-US" smtClean="0"/>
              <a:t>Mr. Carl Leak</a:t>
            </a:r>
            <a:r>
              <a:rPr lang="en-US" i="1" smtClean="0"/>
              <a:t>, Associate Director of Teaching &amp; Learning</a:t>
            </a:r>
          </a:p>
          <a:p>
            <a:pPr>
              <a:spcBef>
                <a:spcPct val="0"/>
              </a:spcBef>
            </a:pPr>
            <a:endParaRPr lang="en-US" i="1" smtClean="0"/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/>
              <a:t>Learning Our Place, Changing Behavior</a:t>
            </a:r>
          </a:p>
        </p:txBody>
      </p:sp>
      <p:sp>
        <p:nvSpPr>
          <p:cNvPr id="18435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7658B1-6461-4FAF-8B60-A4348634470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mtClean="0"/>
          </a:p>
        </p:txBody>
      </p:sp>
      <p:sp>
        <p:nvSpPr>
          <p:cNvPr id="8" name="TextBox 7"/>
          <p:cNvSpPr txBox="1"/>
          <p:nvPr/>
        </p:nvSpPr>
        <p:spPr>
          <a:xfrm>
            <a:off x="684213" y="1955800"/>
            <a:ext cx="11277600" cy="443198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>
                <a:latin typeface="+mn-lt"/>
                <a:cs typeface="+mn-cs"/>
                <a:hlinkClick r:id="rId3"/>
              </a:rPr>
              <a:t>Library </a:t>
            </a:r>
            <a:r>
              <a:rPr lang="en-US" sz="3400" dirty="0" smtClean="0">
                <a:latin typeface="+mn-lt"/>
                <a:cs typeface="+mn-cs"/>
                <a:hlinkClick r:id="rId3"/>
              </a:rPr>
              <a:t>Statistics</a:t>
            </a:r>
            <a:r>
              <a:rPr lang="en-US" sz="3400" dirty="0" smtClean="0">
                <a:latin typeface="+mn-lt"/>
                <a:cs typeface="+mn-cs"/>
              </a:rPr>
              <a:t> – (example of telling a more complete story)</a:t>
            </a:r>
            <a:endParaRPr lang="en-US" sz="3400" dirty="0">
              <a:latin typeface="+mn-lt"/>
              <a:cs typeface="+mn-cs"/>
            </a:endParaRP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>
                <a:latin typeface="+mn-lt"/>
                <a:cs typeface="+mn-cs"/>
              </a:rPr>
              <a:t>Librarian Involvement </a:t>
            </a:r>
            <a:r>
              <a:rPr lang="en-US" sz="3400" dirty="0" smtClean="0">
                <a:latin typeface="+mn-lt"/>
                <a:cs typeface="+mn-cs"/>
              </a:rPr>
              <a:t>on Campus</a:t>
            </a:r>
            <a:endParaRPr lang="en-US" sz="3400" dirty="0">
              <a:latin typeface="+mn-lt"/>
              <a:cs typeface="+mn-cs"/>
            </a:endParaRP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>
                <a:latin typeface="+mn-lt"/>
                <a:cs typeface="+mn-cs"/>
              </a:rPr>
              <a:t>Librarian/Faculty </a:t>
            </a:r>
            <a:r>
              <a:rPr lang="en-US" sz="3400" dirty="0" smtClean="0">
                <a:latin typeface="+mn-lt"/>
                <a:cs typeface="+mn-cs"/>
              </a:rPr>
              <a:t>Partnership</a:t>
            </a: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/>
              <a:t>Meeting with Associate Provost for Assessment, Research and Curriculum Dr. Carolynn </a:t>
            </a:r>
            <a:r>
              <a:rPr lang="en-US" sz="3400" dirty="0" smtClean="0"/>
              <a:t>Berry (2</a:t>
            </a:r>
            <a:r>
              <a:rPr lang="en-US" sz="3400" baseline="30000" dirty="0" smtClean="0"/>
              <a:t>nd</a:t>
            </a:r>
            <a:r>
              <a:rPr lang="en-US" sz="3400" dirty="0" smtClean="0"/>
              <a:t> meeting) </a:t>
            </a:r>
            <a:endParaRPr lang="en-US" sz="3400" dirty="0"/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 smtClean="0">
                <a:latin typeface="+mn-lt"/>
                <a:cs typeface="+mn-cs"/>
              </a:rPr>
              <a:t>Gaining </a:t>
            </a:r>
            <a:r>
              <a:rPr lang="en-US" sz="3400" dirty="0">
                <a:latin typeface="+mn-lt"/>
                <a:cs typeface="+mn-cs"/>
              </a:rPr>
              <a:t>Ground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Conclusion</a:t>
            </a:r>
          </a:p>
        </p:txBody>
      </p:sp>
      <p:sp>
        <p:nvSpPr>
          <p:cNvPr id="18435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7658B1-6461-4FAF-8B60-A4348634470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mtClean="0"/>
          </a:p>
        </p:txBody>
      </p:sp>
      <p:sp>
        <p:nvSpPr>
          <p:cNvPr id="8" name="TextBox 7"/>
          <p:cNvSpPr txBox="1"/>
          <p:nvPr/>
        </p:nvSpPr>
        <p:spPr>
          <a:xfrm>
            <a:off x="684213" y="1955800"/>
            <a:ext cx="1127760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 smtClean="0">
                <a:latin typeface="+mn-lt"/>
                <a:cs typeface="+mn-cs"/>
              </a:rPr>
              <a:t>Lessons Learned</a:t>
            </a: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 smtClean="0">
                <a:latin typeface="+mn-lt"/>
                <a:cs typeface="+mn-cs"/>
              </a:rPr>
              <a:t>Questions/Feedback</a:t>
            </a:r>
            <a:endParaRPr lang="en-US" sz="3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/>
              <a:t>Project Outline</a:t>
            </a:r>
          </a:p>
        </p:txBody>
      </p:sp>
      <p:sp>
        <p:nvSpPr>
          <p:cNvPr id="10243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CA7469-D66A-4D85-A80A-DCD8FD2098B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mtClean="0"/>
          </a:p>
        </p:txBody>
      </p:sp>
      <p:sp>
        <p:nvSpPr>
          <p:cNvPr id="10244" name="TextBox 1"/>
          <p:cNvSpPr txBox="1">
            <a:spLocks noChangeArrowheads="1"/>
          </p:cNvSpPr>
          <p:nvPr/>
        </p:nvSpPr>
        <p:spPr bwMode="auto">
          <a:xfrm>
            <a:off x="455613" y="2133600"/>
            <a:ext cx="113538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/>
              <a:t>Part 1: </a:t>
            </a:r>
            <a:r>
              <a:rPr lang="en-US" sz="3600" dirty="0"/>
              <a:t>Background</a:t>
            </a:r>
          </a:p>
          <a:p>
            <a:r>
              <a:rPr lang="en-US" sz="3600" b="1" dirty="0"/>
              <a:t>Part 2</a:t>
            </a:r>
            <a:r>
              <a:rPr lang="en-US" sz="3600" dirty="0"/>
              <a:t>: Preaching to the Choir, Working in Isolated Spaces.</a:t>
            </a:r>
          </a:p>
          <a:p>
            <a:r>
              <a:rPr lang="en-US" sz="3600" b="1" dirty="0"/>
              <a:t>Part 3</a:t>
            </a:r>
            <a:r>
              <a:rPr lang="en-US" sz="3600" dirty="0"/>
              <a:t>: Rude Awakening</a:t>
            </a:r>
          </a:p>
          <a:p>
            <a:r>
              <a:rPr lang="en-US" sz="3600" b="1" dirty="0"/>
              <a:t>Part 4</a:t>
            </a:r>
            <a:r>
              <a:rPr lang="en-US" sz="3600" dirty="0"/>
              <a:t>: Learning Our Place, Changing Behavior</a:t>
            </a:r>
          </a:p>
          <a:p>
            <a:endParaRPr lang="en-US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/>
              <a:t>What Do You Mean, Information Literacy?</a:t>
            </a:r>
          </a:p>
        </p:txBody>
      </p:sp>
      <p:sp>
        <p:nvSpPr>
          <p:cNvPr id="11267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43FD4C1-996D-49E4-9B61-81EE5882569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mtClean="0"/>
          </a:p>
        </p:txBody>
      </p:sp>
      <p:sp>
        <p:nvSpPr>
          <p:cNvPr id="11268" name="TextBox 1"/>
          <p:cNvSpPr txBox="1">
            <a:spLocks noChangeArrowheads="1"/>
          </p:cNvSpPr>
          <p:nvPr/>
        </p:nvSpPr>
        <p:spPr bwMode="auto">
          <a:xfrm>
            <a:off x="455613" y="2133600"/>
            <a:ext cx="11353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/>
              <a:t>Short Definition: The ability to know when information is needed, how to access information and use information ethically and legally.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/>
              <a:t>Why Teach Information Literacy for Credit?</a:t>
            </a:r>
            <a:endParaRPr lang="en-US" sz="4000" dirty="0"/>
          </a:p>
        </p:txBody>
      </p:sp>
      <p:sp>
        <p:nvSpPr>
          <p:cNvPr id="12291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0F0BB9-3D06-4A3D-83C0-C1765E6E377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mtClean="0"/>
          </a:p>
        </p:txBody>
      </p:sp>
      <p:sp>
        <p:nvSpPr>
          <p:cNvPr id="12292" name="TextBox 1"/>
          <p:cNvSpPr txBox="1">
            <a:spLocks noChangeArrowheads="1"/>
          </p:cNvSpPr>
          <p:nvPr/>
        </p:nvSpPr>
        <p:spPr bwMode="auto">
          <a:xfrm>
            <a:off x="455613" y="2133600"/>
            <a:ext cx="113538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600" dirty="0"/>
              <a:t>Lack of connection with students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600" dirty="0"/>
              <a:t>Lack of connection with the faculty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600" dirty="0"/>
              <a:t>Faculty unsatisfied with student products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600" dirty="0"/>
              <a:t>Faculty overwhelmed by course load (university budget)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600" dirty="0"/>
              <a:t>Pressure to show impact of library services on student learning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600" dirty="0"/>
              <a:t>R</a:t>
            </a:r>
            <a:r>
              <a:rPr lang="en-US" sz="3600" dirty="0" smtClean="0"/>
              <a:t>evising </a:t>
            </a:r>
            <a:r>
              <a:rPr lang="en-US" sz="3600" dirty="0"/>
              <a:t>of General Education curriculum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smtClean="0"/>
              <a:t>General Education Revision</a:t>
            </a:r>
          </a:p>
        </p:txBody>
      </p:sp>
      <p:sp>
        <p:nvSpPr>
          <p:cNvPr id="13315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smtClean="0"/>
              <a:t>Academic Standards voted to restructure the General Education Learning Outcomes</a:t>
            </a:r>
          </a:p>
          <a:p>
            <a:r>
              <a:rPr lang="en-US" sz="3600" smtClean="0"/>
              <a:t>Seven learning outcomes were created</a:t>
            </a:r>
          </a:p>
          <a:p>
            <a:pPr lvl="1">
              <a:buFont typeface="Arial" charset="0"/>
              <a:buNone/>
            </a:pPr>
            <a:r>
              <a:rPr lang="en-US" sz="3200" smtClean="0"/>
              <a:t>Critical Thinking,  Critical Reading, Written Communication, Oral Communication, Scientific Literacy,  Quantitative Literacy, </a:t>
            </a:r>
            <a:r>
              <a:rPr lang="en-US" sz="3200" i="1" smtClean="0"/>
              <a:t>Information Literacy</a:t>
            </a:r>
            <a:endParaRPr lang="en-US" sz="320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148514-9903-4DCF-B52A-C55D838B9E8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/>
              <a:t>Library’s Role in General Education Revision (Implementation)</a:t>
            </a:r>
            <a:endParaRPr lang="en-US" sz="44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370013" y="1676400"/>
            <a:ext cx="9144000" cy="4267200"/>
          </a:xfrm>
        </p:spPr>
        <p:txBody>
          <a:bodyPr rtlCol="0">
            <a:noAutofit/>
          </a:bodyPr>
          <a:lstStyle/>
          <a:p>
            <a:pPr marL="274320" indent="-274320" fontAlgn="auto">
              <a:spcAft>
                <a:spcPts val="0"/>
              </a:spcAft>
              <a:buFont typeface="Arial" pitchFamily="34" charset="0"/>
              <a:buChar char="▪"/>
              <a:defRPr/>
            </a:pPr>
            <a:r>
              <a:rPr lang="en-US" sz="3600" dirty="0"/>
              <a:t>Librarians received permission to share activities with faculty that addressed </a:t>
            </a:r>
            <a:r>
              <a:rPr lang="en-US" sz="3600" dirty="0" smtClean="0"/>
              <a:t>new General Education outcomes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▪"/>
              <a:defRPr/>
            </a:pPr>
            <a:r>
              <a:rPr lang="en-US" sz="3600" dirty="0" smtClean="0"/>
              <a:t>Fast forward 2011, 2012: Academic Affairs unhappy with developed courses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▪"/>
              <a:defRPr/>
            </a:pPr>
            <a:r>
              <a:rPr lang="en-US" sz="3600" dirty="0" smtClean="0"/>
              <a:t>Librarians embark on a new adventure</a:t>
            </a:r>
            <a:endParaRPr lang="en-US" sz="36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987254-7CB7-4B95-9EFB-BDD7D23E8E2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/>
              <a:t>Preaching to the Choir, Working in Isolated Spaces</a:t>
            </a:r>
            <a:endParaRPr lang="en-US" sz="4000" dirty="0"/>
          </a:p>
        </p:txBody>
      </p:sp>
      <p:sp>
        <p:nvSpPr>
          <p:cNvPr id="15363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CB4734-BDD8-4F1D-BC9F-F0DC07B7D28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mtClean="0"/>
          </a:p>
        </p:txBody>
      </p:sp>
      <p:sp>
        <p:nvSpPr>
          <p:cNvPr id="15364" name="TextBox 7"/>
          <p:cNvSpPr txBox="1">
            <a:spLocks noChangeArrowheads="1"/>
          </p:cNvSpPr>
          <p:nvPr/>
        </p:nvSpPr>
        <p:spPr bwMode="auto">
          <a:xfrm>
            <a:off x="912813" y="2133600"/>
            <a:ext cx="101346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4000"/>
              <a:t>Do we need faculty status?</a:t>
            </a:r>
          </a:p>
          <a:p>
            <a:pPr marL="285750" indent="-285750">
              <a:buFont typeface="Arial" charset="0"/>
              <a:buChar char="•"/>
            </a:pPr>
            <a:r>
              <a:rPr lang="en-US" sz="4000"/>
              <a:t>How do you develop a course?</a:t>
            </a:r>
          </a:p>
          <a:p>
            <a:pPr marL="285750" indent="-285750">
              <a:buFont typeface="Arial" charset="0"/>
              <a:buChar char="•"/>
            </a:pPr>
            <a:r>
              <a:rPr lang="en-US" sz="4000"/>
              <a:t>What should be the course content?</a:t>
            </a:r>
          </a:p>
          <a:p>
            <a:pPr marL="285750" indent="-285750">
              <a:buFont typeface="Arial" charset="0"/>
              <a:buChar char="•"/>
            </a:pPr>
            <a:r>
              <a:rPr lang="en-US" sz="4000"/>
              <a:t>How do you submit a course?</a:t>
            </a:r>
          </a:p>
          <a:p>
            <a:pPr marL="285750" indent="-285750">
              <a:buFont typeface="Arial" charset="0"/>
              <a:buChar char="•"/>
            </a:pPr>
            <a:r>
              <a:rPr lang="en-US" sz="4000"/>
              <a:t>To whom do you submit a course?</a:t>
            </a:r>
          </a:p>
          <a:p>
            <a:pPr marL="285750" indent="-285750">
              <a:buFont typeface="Arial" charset="0"/>
              <a:buChar char="•"/>
            </a:pPr>
            <a:r>
              <a:rPr lang="en-US" sz="4000"/>
              <a:t>Who else does this?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/>
              <a:t>Rude Awakening</a:t>
            </a:r>
          </a:p>
        </p:txBody>
      </p:sp>
      <p:sp>
        <p:nvSpPr>
          <p:cNvPr id="16387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881A9F-888B-4C53-AFED-6BDC70D8E13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mtClean="0"/>
          </a:p>
        </p:txBody>
      </p:sp>
      <p:sp>
        <p:nvSpPr>
          <p:cNvPr id="8" name="TextBox 7"/>
          <p:cNvSpPr txBox="1"/>
          <p:nvPr/>
        </p:nvSpPr>
        <p:spPr>
          <a:xfrm>
            <a:off x="760413" y="2209800"/>
            <a:ext cx="11049000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>
                <a:latin typeface="+mn-lt"/>
                <a:cs typeface="+mn-cs"/>
              </a:rPr>
              <a:t>Course not accepted, librarians want to know why</a:t>
            </a: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>
                <a:latin typeface="+mn-lt"/>
                <a:cs typeface="+mn-cs"/>
              </a:rPr>
              <a:t>Meeting with Associate Provost for Assessment, Research and Curriculum Dr. Carolynn Berry.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/>
              <a:t>Rude Awakening</a:t>
            </a:r>
          </a:p>
        </p:txBody>
      </p:sp>
      <p:sp>
        <p:nvSpPr>
          <p:cNvPr id="17411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C65A54-2B47-4F38-926F-361A24EC97F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mtClean="0"/>
          </a:p>
        </p:txBody>
      </p:sp>
      <p:sp>
        <p:nvSpPr>
          <p:cNvPr id="17412" name="Rectangle 1"/>
          <p:cNvSpPr>
            <a:spLocks noChangeArrowheads="1"/>
          </p:cNvSpPr>
          <p:nvPr/>
        </p:nvSpPr>
        <p:spPr bwMode="auto">
          <a:xfrm>
            <a:off x="150813" y="2057400"/>
            <a:ext cx="124206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buFont typeface="Arial" charset="0"/>
              <a:buChar char="•"/>
            </a:pPr>
            <a:r>
              <a:rPr lang="en-US" sz="3200"/>
              <a:t>Course could not be included in any major or department.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200"/>
              <a:t>Librarians not qualified to teach (no PhD)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200"/>
              <a:t>Librarians should be partners, assisting faculty with rubrics/assignments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_InfoLitPres_2012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8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0661D01-5C9C-48FA-9887-83B1E66B59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GA_InfoLitPres_2012</Template>
  <TotalTime>0</TotalTime>
  <Words>378</Words>
  <Application>Microsoft Office PowerPoint</Application>
  <PresentationFormat>Custom</PresentationFormat>
  <Paragraphs>71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GA_InfoLitPres_2012</vt:lpstr>
      <vt:lpstr> Square Pegs Into Round Holes: The Quest to Teach Credit-Based Information Literacy Courses HBCU Library Alliance Leadership Institute </vt:lpstr>
      <vt:lpstr>Project Outline</vt:lpstr>
      <vt:lpstr>What Do You Mean, Information Literacy?</vt:lpstr>
      <vt:lpstr>Why Teach Information Literacy for Credit?</vt:lpstr>
      <vt:lpstr>General Education Revision</vt:lpstr>
      <vt:lpstr>Library’s Role in General Education Revision (Implementation)</vt:lpstr>
      <vt:lpstr>Preaching to the Choir, Working in Isolated Spaces</vt:lpstr>
      <vt:lpstr>Rude Awakening</vt:lpstr>
      <vt:lpstr>Rude Awakening</vt:lpstr>
      <vt:lpstr>Learning Our Place, Changing Behavior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2012-08-20T14:26:26Z</dcterms:created>
  <dcterms:modified xsi:type="dcterms:W3CDTF">2012-11-07T15:54:44Z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TC028010659991</vt:lpwstr>
  </property>
</Properties>
</file>